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86" r:id="rId3"/>
    <p:sldId id="287" r:id="rId4"/>
    <p:sldId id="292" r:id="rId5"/>
    <p:sldId id="294" r:id="rId6"/>
    <p:sldId id="297" r:id="rId7"/>
    <p:sldId id="299" r:id="rId8"/>
    <p:sldId id="319" r:id="rId9"/>
    <p:sldId id="320" r:id="rId10"/>
    <p:sldId id="300" r:id="rId11"/>
    <p:sldId id="301" r:id="rId12"/>
    <p:sldId id="302" r:id="rId13"/>
    <p:sldId id="303" r:id="rId14"/>
    <p:sldId id="304" r:id="rId15"/>
    <p:sldId id="305" r:id="rId16"/>
    <p:sldId id="314" r:id="rId17"/>
    <p:sldId id="311" r:id="rId18"/>
    <p:sldId id="317" r:id="rId19"/>
    <p:sldId id="306" r:id="rId20"/>
    <p:sldId id="307" r:id="rId21"/>
    <p:sldId id="316" r:id="rId22"/>
    <p:sldId id="310" r:id="rId23"/>
    <p:sldId id="308" r:id="rId24"/>
    <p:sldId id="309" r:id="rId25"/>
    <p:sldId id="315" r:id="rId26"/>
    <p:sldId id="312" r:id="rId27"/>
    <p:sldId id="313" r:id="rId28"/>
    <p:sldId id="285" r:id="rId29"/>
    <p:sldId id="284" r:id="rId30"/>
    <p:sldId id="266" r:id="rId31"/>
    <p:sldId id="280" r:id="rId32"/>
    <p:sldId id="264" r:id="rId33"/>
    <p:sldId id="270" r:id="rId34"/>
    <p:sldId id="276" r:id="rId35"/>
    <p:sldId id="272" r:id="rId36"/>
    <p:sldId id="274" r:id="rId37"/>
    <p:sldId id="275" r:id="rId38"/>
    <p:sldId id="259" r:id="rId39"/>
    <p:sldId id="258" r:id="rId40"/>
    <p:sldId id="260" r:id="rId41"/>
    <p:sldId id="277" r:id="rId42"/>
    <p:sldId id="261" r:id="rId43"/>
    <p:sldId id="262" r:id="rId44"/>
    <p:sldId id="278" r:id="rId45"/>
    <p:sldId id="263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59BA5-E536-43DB-8262-2B7C82D80586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F7125-9A00-4E94-9D4A-E66BEC11BA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9778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F7125-9A00-4E94-9D4A-E66BEC11BA4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9373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8E300-BC95-45F0-A512-2F3E2B168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4C228-9CEE-43A4-8FBF-90AD839BF39B}" type="datetimeFigureOut">
              <a:rPr lang="en-US" smtClean="0"/>
              <a:pPr/>
              <a:t>12/21/2019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BCB62-A425-4FEC-8413-0DF02A5C2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 smtClean="0">
                <a:solidFill>
                  <a:srgbClr val="3333FF"/>
                </a:solidFill>
                <a:latin typeface="+mn-lt"/>
              </a:rPr>
              <a:t>K</a:t>
            </a:r>
            <a:r>
              <a:rPr lang="x-none" sz="6000" b="1" smtClean="0">
                <a:solidFill>
                  <a:srgbClr val="3333FF"/>
                </a:solidFill>
                <a:latin typeface="+mn-lt"/>
              </a:rPr>
              <a:t>инезитерапија</a:t>
            </a:r>
            <a:endParaRPr kumimoji="0" lang="sr-Latn-CS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679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dirty="0" smtClean="0">
                <a:latin typeface="+mn-lt"/>
              </a:rPr>
              <a:t>1. Пасивне</a:t>
            </a:r>
            <a:r>
              <a:rPr lang="sr-Latn-CS" dirty="0" smtClean="0">
                <a:latin typeface="+mn-lt"/>
              </a:rPr>
              <a:t> </a:t>
            </a:r>
            <a:r>
              <a:rPr lang="sr-Cyrl-CS" dirty="0" smtClean="0">
                <a:latin typeface="+mn-lt"/>
              </a:rPr>
              <a:t>вежбе</a:t>
            </a:r>
            <a:endParaRPr lang="en-US" dirty="0" smtClean="0">
              <a:latin typeface="+mn-lt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324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800" dirty="0" smtClean="0">
                <a:latin typeface="Calibri" pitchFamily="34" charset="0"/>
              </a:rPr>
              <a:t>принципи</a:t>
            </a:r>
            <a:r>
              <a:rPr lang="sr-Latn-CS" sz="2800" dirty="0" smtClean="0">
                <a:latin typeface="Calibri" pitchFamily="34" charset="0"/>
              </a:rPr>
              <a:t>: - </a:t>
            </a:r>
            <a:r>
              <a:rPr lang="sr-Cyrl-CS" sz="2800" dirty="0" smtClean="0">
                <a:latin typeface="Calibri" pitchFamily="34" charset="0"/>
              </a:rPr>
              <a:t>стабилизација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проксималних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зглобова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Calibri" pitchFamily="34" charset="0"/>
              </a:rPr>
              <a:t>		       - </a:t>
            </a:r>
            <a:r>
              <a:rPr lang="sr-Cyrl-CS" sz="2800" dirty="0" smtClean="0">
                <a:latin typeface="Calibri" pitchFamily="34" charset="0"/>
              </a:rPr>
              <a:t>придржавање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дисталних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свих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зглобова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Calibri" pitchFamily="34" charset="0"/>
              </a:rPr>
              <a:t>		       - </a:t>
            </a:r>
            <a:r>
              <a:rPr lang="sr-Cyrl-CS" sz="2800" dirty="0" smtClean="0">
                <a:latin typeface="Calibri" pitchFamily="34" charset="0"/>
              </a:rPr>
              <a:t>до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бола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Calibri" pitchFamily="34" charset="0"/>
              </a:rPr>
              <a:t>		       - </a:t>
            </a:r>
            <a:r>
              <a:rPr lang="sr-Cyrl-CS" sz="2800" dirty="0" smtClean="0">
                <a:latin typeface="Calibri" pitchFamily="34" charset="0"/>
              </a:rPr>
              <a:t>лагани</a:t>
            </a:r>
            <a:r>
              <a:rPr lang="sr-Latn-CS" sz="2800" dirty="0" smtClean="0">
                <a:latin typeface="Calibri" pitchFamily="34" charset="0"/>
              </a:rPr>
              <a:t>, </a:t>
            </a:r>
            <a:r>
              <a:rPr lang="sr-Cyrl-CS" sz="2800" dirty="0" smtClean="0">
                <a:latin typeface="Calibri" pitchFamily="34" charset="0"/>
              </a:rPr>
              <a:t>глатки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покрети</a:t>
            </a:r>
            <a:r>
              <a:rPr lang="sr-Latn-CS" sz="2800" dirty="0" smtClean="0">
                <a:latin typeface="Calibri" pitchFamily="34" charset="0"/>
              </a:rPr>
              <a:t>, </a:t>
            </a:r>
            <a:r>
              <a:rPr lang="sr-Cyrl-CS" sz="2800" dirty="0" smtClean="0">
                <a:latin typeface="Calibri" pitchFamily="34" charset="0"/>
              </a:rPr>
              <a:t>без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истезања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dirty="0" smtClean="0">
                <a:latin typeface="Calibri" pitchFamily="34" charset="0"/>
              </a:rPr>
              <a:t>ефекти</a:t>
            </a:r>
            <a:r>
              <a:rPr lang="sr-Latn-CS" sz="2800" dirty="0" smtClean="0">
                <a:latin typeface="Calibri" pitchFamily="34" charset="0"/>
              </a:rPr>
              <a:t>:  - </a:t>
            </a:r>
            <a:r>
              <a:rPr lang="sr-Cyrl-CS" sz="2800" dirty="0" smtClean="0">
                <a:latin typeface="Calibri" pitchFamily="34" charset="0"/>
              </a:rPr>
              <a:t>одржавање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физиолошке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дужине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мишића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Calibri" pitchFamily="34" charset="0"/>
              </a:rPr>
              <a:t>		     - </a:t>
            </a:r>
            <a:r>
              <a:rPr lang="sr-Cyrl-CS" sz="2800" dirty="0" smtClean="0">
                <a:latin typeface="Calibri" pitchFamily="34" charset="0"/>
              </a:rPr>
              <a:t>одржавање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обима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покрета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у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зглобовима</a:t>
            </a:r>
            <a:r>
              <a:rPr lang="sr-Latn-CS" sz="2800" dirty="0" smtClean="0">
                <a:latin typeface="Calibri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Calibri" pitchFamily="34" charset="0"/>
              </a:rPr>
              <a:t>		     - </a:t>
            </a:r>
            <a:r>
              <a:rPr lang="sr-Cyrl-CS" sz="2800" dirty="0" smtClean="0">
                <a:latin typeface="Calibri" pitchFamily="34" charset="0"/>
              </a:rPr>
              <a:t>аферентација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сегмента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стимулацијом</a:t>
            </a:r>
            <a:r>
              <a:rPr lang="sr-Latn-CS" sz="2800" dirty="0" smtClean="0">
                <a:latin typeface="Calibri" pitchFamily="34" charset="0"/>
              </a:rPr>
              <a:t>  		         	          	       </a:t>
            </a:r>
            <a:r>
              <a:rPr lang="sr-Cyrl-CS" sz="2800" dirty="0" smtClean="0">
                <a:latin typeface="Calibri" pitchFamily="34" charset="0"/>
              </a:rPr>
              <a:t>проприоцепције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Calibri" pitchFamily="34" charset="0"/>
              </a:rPr>
              <a:t>		     - </a:t>
            </a:r>
            <a:r>
              <a:rPr lang="sr-Cyrl-CS" sz="2800" dirty="0" smtClean="0">
                <a:latin typeface="Calibri" pitchFamily="34" charset="0"/>
              </a:rPr>
              <a:t>стимулација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трофике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и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рефлекса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Calibri" pitchFamily="34" charset="0"/>
              </a:rPr>
              <a:t>		     - </a:t>
            </a:r>
            <a:r>
              <a:rPr lang="sr-Cyrl-CS" sz="2800" dirty="0" smtClean="0">
                <a:latin typeface="Calibri" pitchFamily="34" charset="0"/>
              </a:rPr>
              <a:t>припрема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за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активне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вежбе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dirty="0" smtClean="0">
                <a:latin typeface="Calibri" pitchFamily="34" charset="0"/>
              </a:rPr>
              <a:t>контраиндикације</a:t>
            </a:r>
            <a:r>
              <a:rPr lang="sr-Latn-CS" sz="2800" dirty="0" smtClean="0">
                <a:latin typeface="Calibri" pitchFamily="34" charset="0"/>
              </a:rPr>
              <a:t>: - </a:t>
            </a:r>
            <a:r>
              <a:rPr lang="sr-Cyrl-CS" sz="2800" dirty="0" smtClean="0">
                <a:solidFill>
                  <a:srgbClr val="FF0000"/>
                </a:solidFill>
                <a:latin typeface="Calibri" pitchFamily="34" charset="0"/>
              </a:rPr>
              <a:t>свеже</a:t>
            </a:r>
            <a:r>
              <a:rPr lang="sr-Latn-CS" sz="28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sr-Cyrl-CS" sz="2800" dirty="0" smtClean="0">
                <a:solidFill>
                  <a:srgbClr val="FF0000"/>
                </a:solidFill>
                <a:latin typeface="Calibri" pitchFamily="34" charset="0"/>
              </a:rPr>
              <a:t>повреде</a:t>
            </a:r>
            <a:endParaRPr lang="sr-Latn-CS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Calibri" pitchFamily="34" charset="0"/>
              </a:rPr>
              <a:t>			        - </a:t>
            </a:r>
            <a:r>
              <a:rPr lang="sr-Cyrl-CS" sz="2800" dirty="0" smtClean="0">
                <a:latin typeface="Calibri" pitchFamily="34" charset="0"/>
              </a:rPr>
              <a:t>млитаве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одузетости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Calibri" pitchFamily="34" charset="0"/>
              </a:rPr>
              <a:t>			        - </a:t>
            </a:r>
            <a:r>
              <a:rPr lang="sr-Cyrl-CS" sz="2800" dirty="0" smtClean="0">
                <a:latin typeface="Calibri" pitchFamily="34" charset="0"/>
              </a:rPr>
              <a:t>запаљенски</a:t>
            </a:r>
            <a:r>
              <a:rPr lang="sr-Latn-CS" sz="2800" dirty="0" smtClean="0">
                <a:latin typeface="Calibri" pitchFamily="34" charset="0"/>
              </a:rPr>
              <a:t> </a:t>
            </a:r>
            <a:r>
              <a:rPr lang="sr-Cyrl-CS" sz="2800" dirty="0" smtClean="0">
                <a:latin typeface="Calibri" pitchFamily="34" charset="0"/>
              </a:rPr>
              <a:t>реуматизми</a:t>
            </a:r>
            <a:endParaRPr lang="sr-Latn-CS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dirty="0" smtClean="0">
                <a:latin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7556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+mn-lt"/>
              </a:rPr>
              <a:t>2.1</a:t>
            </a:r>
            <a:r>
              <a:rPr lang="sr-Latn-CS" dirty="0" smtClean="0">
                <a:latin typeface="+mn-lt"/>
              </a:rPr>
              <a:t> </a:t>
            </a:r>
            <a:r>
              <a:rPr lang="sr-Cyrl-CS" dirty="0" smtClean="0">
                <a:latin typeface="+mn-lt"/>
              </a:rPr>
              <a:t>Активно-потпомогнуте</a:t>
            </a:r>
            <a:r>
              <a:rPr lang="sr-Latn-CS" dirty="0" smtClean="0">
                <a:latin typeface="+mn-lt"/>
              </a:rPr>
              <a:t> </a:t>
            </a:r>
            <a:r>
              <a:rPr lang="sr-Cyrl-CS" dirty="0" smtClean="0">
                <a:latin typeface="+mn-lt"/>
              </a:rPr>
              <a:t>вежбе</a:t>
            </a:r>
            <a:endParaRPr lang="en-US" dirty="0" smtClean="0"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543956" cy="5638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800" dirty="0" smtClean="0"/>
              <a:t>помоћ</a:t>
            </a:r>
            <a:r>
              <a:rPr lang="sr-Latn-CS" sz="2800" dirty="0" smtClean="0"/>
              <a:t> </a:t>
            </a:r>
            <a:r>
              <a:rPr lang="sr-Cyrl-CS" sz="2800" dirty="0" smtClean="0"/>
              <a:t>терапеута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dirty="0" smtClean="0"/>
              <a:t>суспензија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dirty="0" smtClean="0"/>
              <a:t>у</a:t>
            </a:r>
            <a:r>
              <a:rPr lang="sr-Latn-CS" sz="2800" dirty="0" smtClean="0"/>
              <a:t> </a:t>
            </a:r>
            <a:r>
              <a:rPr lang="sr-Cyrl-CS" sz="2800" dirty="0" smtClean="0"/>
              <a:t>води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dirty="0" smtClean="0"/>
              <a:t>помоћ</a:t>
            </a:r>
            <a:r>
              <a:rPr lang="sr-Latn-CS" sz="2800" dirty="0" smtClean="0"/>
              <a:t> </a:t>
            </a:r>
            <a:r>
              <a:rPr lang="sr-Cyrl-CS" sz="2800" dirty="0" smtClean="0"/>
              <a:t>здравим</a:t>
            </a:r>
            <a:r>
              <a:rPr lang="sr-Latn-CS" sz="2800" dirty="0" smtClean="0"/>
              <a:t> </a:t>
            </a:r>
            <a:r>
              <a:rPr lang="sr-Cyrl-CS" sz="2800" dirty="0" smtClean="0"/>
              <a:t>екстремитетом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28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800" b="1" dirty="0" smtClean="0"/>
              <a:t>Принципи:</a:t>
            </a:r>
            <a:r>
              <a:rPr lang="sr-Latn-CS" sz="2800" b="1" dirty="0" smtClean="0"/>
              <a:t>                                                   </a:t>
            </a:r>
            <a:r>
              <a:rPr lang="sr-Cyrl-CS" sz="2800" b="1" dirty="0" smtClean="0"/>
              <a:t>Ефекти:</a:t>
            </a:r>
            <a:endParaRPr lang="sr-Latn-CS" sz="2800" b="1" dirty="0" smtClean="0"/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2800" dirty="0" smtClean="0"/>
              <a:t>објаснити</a:t>
            </a:r>
            <a:r>
              <a:rPr lang="sr-Latn-CS" sz="2800" dirty="0" smtClean="0"/>
              <a:t> </a:t>
            </a:r>
            <a:r>
              <a:rPr lang="sr-Cyrl-CS" sz="2800" dirty="0" smtClean="0"/>
              <a:t>болеснику</a:t>
            </a:r>
            <a:r>
              <a:rPr lang="sr-Latn-CS" sz="2800" dirty="0" smtClean="0"/>
              <a:t> </a:t>
            </a:r>
            <a:r>
              <a:rPr lang="sr-Cyrl-CS" sz="2800" dirty="0" smtClean="0"/>
              <a:t>шта</a:t>
            </a:r>
            <a:r>
              <a:rPr lang="sr-Latn-CS" sz="2800" dirty="0" smtClean="0"/>
              <a:t> </a:t>
            </a:r>
            <a:r>
              <a:rPr lang="sr-Cyrl-CS" sz="2800" dirty="0" smtClean="0"/>
              <a:t>да</a:t>
            </a:r>
            <a:r>
              <a:rPr lang="sr-Latn-CS" sz="2800" dirty="0" smtClean="0"/>
              <a:t> </a:t>
            </a:r>
            <a:r>
              <a:rPr lang="sr-Cyrl-CS" sz="2800" dirty="0" smtClean="0"/>
              <a:t>ради</a:t>
            </a:r>
            <a:r>
              <a:rPr lang="sr-Latn-CS" sz="2800" dirty="0" smtClean="0"/>
              <a:t>          - </a:t>
            </a:r>
            <a:r>
              <a:rPr lang="sr-Cyrl-CS" sz="2800" dirty="0" smtClean="0"/>
              <a:t>јачање</a:t>
            </a:r>
            <a:r>
              <a:rPr lang="sr-Latn-CS" sz="2800" dirty="0" smtClean="0"/>
              <a:t> </a:t>
            </a:r>
            <a:r>
              <a:rPr lang="sr-Cyrl-CS" sz="2800" dirty="0" smtClean="0"/>
              <a:t>мишића</a:t>
            </a:r>
            <a:endParaRPr lang="sr-Latn-CS" sz="2800" dirty="0" smtClean="0"/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sr-Cyrl-CS" sz="2800" dirty="0" smtClean="0"/>
              <a:t>пружити</a:t>
            </a:r>
            <a:r>
              <a:rPr lang="sr-Latn-CS" sz="2800" dirty="0" smtClean="0"/>
              <a:t> </a:t>
            </a:r>
            <a:r>
              <a:rPr lang="sr-Cyrl-CS" sz="2800" dirty="0" smtClean="0"/>
              <a:t>минималну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помоћ</a:t>
            </a:r>
            <a:r>
              <a:rPr lang="sr-Latn-CS" sz="2800" dirty="0" smtClean="0"/>
              <a:t>                    -</a:t>
            </a:r>
            <a:r>
              <a:rPr lang="sr-Cyrl-CS" sz="2800" dirty="0" smtClean="0"/>
              <a:t> предуслов</a:t>
            </a:r>
            <a:endParaRPr lang="sr-Latn-CS" sz="2800" dirty="0" smtClean="0"/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sr-Cyrl-CS" sz="2800" dirty="0" smtClean="0"/>
              <a:t>избегавати</a:t>
            </a:r>
            <a:r>
              <a:rPr lang="sr-Latn-CS" sz="2800" dirty="0" smtClean="0"/>
              <a:t> </a:t>
            </a:r>
            <a:r>
              <a:rPr lang="sr-Cyrl-CS" sz="2800" dirty="0" smtClean="0"/>
              <a:t>употребу</a:t>
            </a:r>
            <a:r>
              <a:rPr lang="sr-Latn-CS" sz="2800" dirty="0" smtClean="0"/>
              <a:t> </a:t>
            </a:r>
            <a:r>
              <a:rPr lang="sr-Cyrl-CS" sz="2800" dirty="0" smtClean="0"/>
              <a:t>других</a:t>
            </a:r>
            <a:r>
              <a:rPr lang="sr-Latn-CS" sz="2800" dirty="0" smtClean="0"/>
              <a:t> </a:t>
            </a:r>
            <a:r>
              <a:rPr lang="sr-Cyrl-CS" sz="2800" dirty="0" smtClean="0"/>
              <a:t>миш </a:t>
            </a:r>
            <a:r>
              <a:rPr lang="sr-Latn-CS" sz="2800" dirty="0" smtClean="0"/>
              <a:t>        </a:t>
            </a:r>
            <a:r>
              <a:rPr lang="sr-Cyrl-CS" sz="2800" dirty="0" smtClean="0"/>
              <a:t>координације</a:t>
            </a:r>
            <a:r>
              <a:rPr lang="sr-Latn-CS" sz="2800" dirty="0" smtClean="0"/>
              <a:t>        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sr-Cyrl-CS" sz="2800" dirty="0" smtClean="0"/>
              <a:t>кратак</a:t>
            </a:r>
            <a:r>
              <a:rPr lang="sr-Latn-CS" sz="2800" dirty="0" smtClean="0"/>
              <a:t> </a:t>
            </a:r>
            <a:r>
              <a:rPr lang="sr-Cyrl-CS" sz="2800" dirty="0" smtClean="0"/>
              <a:t>одмор</a:t>
            </a:r>
            <a:r>
              <a:rPr lang="sr-Latn-CS" sz="2800" dirty="0" smtClean="0"/>
              <a:t> </a:t>
            </a:r>
            <a:r>
              <a:rPr lang="sr-Cyrl-CS" sz="2800" dirty="0" smtClean="0"/>
              <a:t>после</a:t>
            </a:r>
            <a:r>
              <a:rPr lang="sr-Latn-CS" sz="2800" dirty="0" smtClean="0"/>
              <a:t> </a:t>
            </a:r>
            <a:r>
              <a:rPr lang="sr-Cyrl-CS" sz="2800" dirty="0" smtClean="0"/>
              <a:t>сваког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покрета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+mn-lt"/>
              </a:rPr>
              <a:t>2.2.</a:t>
            </a:r>
            <a:r>
              <a:rPr lang="sr-Cyrl-CS" dirty="0" smtClean="0">
                <a:latin typeface="+mn-lt"/>
              </a:rPr>
              <a:t>Активне</a:t>
            </a:r>
            <a:r>
              <a:rPr lang="sr-Latn-CS" dirty="0" smtClean="0">
                <a:latin typeface="+mn-lt"/>
              </a:rPr>
              <a:t> </a:t>
            </a:r>
            <a:r>
              <a:rPr lang="sr-Cyrl-CS" dirty="0" smtClean="0">
                <a:latin typeface="+mn-lt"/>
              </a:rPr>
              <a:t>вежбе</a:t>
            </a:r>
            <a:endParaRPr lang="en-US" dirty="0" smtClean="0">
              <a:latin typeface="+mn-lt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b="1" dirty="0" smtClean="0">
                <a:latin typeface="+mj-lt"/>
              </a:rPr>
              <a:t>Принципи:</a:t>
            </a:r>
            <a:endParaRPr lang="sr-Latn-CS" b="1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+mj-lt"/>
              </a:rPr>
              <a:t>- </a:t>
            </a:r>
            <a:r>
              <a:rPr lang="sr-Cyrl-CS" dirty="0" smtClean="0">
                <a:latin typeface="+mj-lt"/>
              </a:rPr>
              <a:t>детаљно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показати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све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фазе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вежбања</a:t>
            </a:r>
            <a:endParaRPr lang="sr-Latn-CS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+mj-lt"/>
              </a:rPr>
              <a:t>- </a:t>
            </a:r>
            <a:r>
              <a:rPr lang="sr-Cyrl-CS" dirty="0" smtClean="0">
                <a:latin typeface="+mj-lt"/>
              </a:rPr>
              <a:t>дозирати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тежину</a:t>
            </a:r>
            <a:endParaRPr lang="sr-Latn-CS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+mj-lt"/>
              </a:rPr>
              <a:t>- </a:t>
            </a:r>
            <a:r>
              <a:rPr lang="sr-Cyrl-CS" dirty="0" smtClean="0">
                <a:latin typeface="+mj-lt"/>
              </a:rPr>
              <a:t>пацијент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не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сме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бити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сам</a:t>
            </a:r>
            <a:endParaRPr lang="sr-Latn-CS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b="1" dirty="0" smtClean="0">
                <a:latin typeface="+mj-lt"/>
              </a:rPr>
              <a:t>Ефекти:</a:t>
            </a:r>
            <a:endParaRPr lang="sr-Latn-CS" b="1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+mj-lt"/>
              </a:rPr>
              <a:t>- </a:t>
            </a:r>
            <a:r>
              <a:rPr lang="sr-Cyrl-CS" dirty="0" smtClean="0">
                <a:latin typeface="+mj-lt"/>
              </a:rPr>
              <a:t>побољшање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координације</a:t>
            </a:r>
            <a:endParaRPr lang="sr-Latn-CS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+mj-lt"/>
              </a:rPr>
              <a:t>- </a:t>
            </a:r>
            <a:r>
              <a:rPr lang="sr-Cyrl-CS" dirty="0" smtClean="0">
                <a:latin typeface="+mj-lt"/>
              </a:rPr>
              <a:t>повећање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брзине</a:t>
            </a:r>
            <a:endParaRPr lang="sr-Latn-CS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+mj-lt"/>
              </a:rPr>
              <a:t>- </a:t>
            </a:r>
            <a:r>
              <a:rPr lang="sr-Cyrl-CS" dirty="0" smtClean="0">
                <a:latin typeface="+mj-lt"/>
              </a:rPr>
              <a:t>аутоматизација</a:t>
            </a:r>
            <a:endParaRPr lang="sr-Latn-CS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+mj-lt"/>
              </a:rPr>
              <a:t>- </a:t>
            </a:r>
            <a:r>
              <a:rPr lang="sr-Cyrl-CS" dirty="0" smtClean="0">
                <a:latin typeface="+mj-lt"/>
              </a:rPr>
              <a:t>општа</a:t>
            </a:r>
            <a:r>
              <a:rPr lang="sr-Latn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издржљивост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Calibri" pitchFamily="34" charset="0"/>
              </a:rPr>
              <a:t>2.3.</a:t>
            </a:r>
            <a:r>
              <a:rPr lang="sr-Cyrl-CS" dirty="0" smtClean="0">
                <a:latin typeface="Calibri" pitchFamily="34" charset="0"/>
              </a:rPr>
              <a:t>Активне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вежбе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са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оптерећењем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sr-Cyrl-CS" b="1" dirty="0" smtClean="0">
                <a:latin typeface="+mj-lt"/>
              </a:rPr>
              <a:t>оптерећење</a:t>
            </a:r>
            <a:endParaRPr lang="sr-Latn-CS" b="1" dirty="0" smtClean="0"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dirty="0" smtClean="0">
                <a:latin typeface="+mj-lt"/>
              </a:rPr>
              <a:t>		- </a:t>
            </a:r>
            <a:r>
              <a:rPr lang="sr-Cyrl-CS" dirty="0" smtClean="0">
                <a:latin typeface="+mj-lt"/>
              </a:rPr>
              <a:t>произвољно</a:t>
            </a:r>
            <a:r>
              <a:rPr lang="sr-Latn-CS" dirty="0" smtClean="0">
                <a:latin typeface="+mj-lt"/>
              </a:rPr>
              <a:t>: </a:t>
            </a:r>
            <a:r>
              <a:rPr lang="sr-Cyrl-CS" dirty="0" smtClean="0">
                <a:latin typeface="+mj-lt"/>
              </a:rPr>
              <a:t>експандер</a:t>
            </a:r>
            <a:r>
              <a:rPr lang="sr-Latn-CS" dirty="0" smtClean="0">
                <a:latin typeface="+mj-lt"/>
              </a:rPr>
              <a:t>, </a:t>
            </a:r>
            <a:r>
              <a:rPr lang="sr-Cyrl-CS" dirty="0" smtClean="0">
                <a:latin typeface="+mj-lt"/>
              </a:rPr>
              <a:t>мануелно</a:t>
            </a:r>
            <a:endParaRPr lang="sr-Latn-CS" dirty="0" smtClean="0"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dirty="0" smtClean="0">
                <a:latin typeface="+mj-lt"/>
              </a:rPr>
              <a:t>		- </a:t>
            </a:r>
            <a:r>
              <a:rPr lang="sr-Cyrl-CS" dirty="0" smtClean="0">
                <a:latin typeface="+mj-lt"/>
              </a:rPr>
              <a:t>дозирано</a:t>
            </a:r>
            <a:r>
              <a:rPr lang="sr-Latn-CS" dirty="0" smtClean="0">
                <a:latin typeface="+mj-lt"/>
              </a:rPr>
              <a:t>: </a:t>
            </a:r>
            <a:r>
              <a:rPr lang="sr-Cyrl-CS" dirty="0" smtClean="0">
                <a:latin typeface="+mj-lt"/>
              </a:rPr>
              <a:t>тегови</a:t>
            </a:r>
            <a:r>
              <a:rPr lang="sr-Latn-CS" dirty="0" smtClean="0">
                <a:latin typeface="+mj-lt"/>
              </a:rPr>
              <a:t>, </a:t>
            </a:r>
            <a:r>
              <a:rPr lang="sr-Cyrl-CS" dirty="0" smtClean="0">
                <a:latin typeface="+mj-lt"/>
              </a:rPr>
              <a:t>динамометар</a:t>
            </a:r>
            <a:r>
              <a:rPr lang="sr-Latn-CS" dirty="0" smtClean="0">
                <a:latin typeface="+mj-lt"/>
              </a:rPr>
              <a:t>, </a:t>
            </a:r>
            <a:r>
              <a:rPr lang="sr-Cyrl-CS" dirty="0" smtClean="0">
                <a:latin typeface="+mj-lt"/>
              </a:rPr>
              <a:t>пули</a:t>
            </a:r>
            <a:r>
              <a:rPr lang="sr-Latn-CS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      </a:t>
            </a:r>
            <a:r>
              <a:rPr lang="sr-Cyrl-CS" dirty="0" smtClean="0">
                <a:latin typeface="+mj-lt"/>
              </a:rPr>
              <a:t>апарат</a:t>
            </a:r>
            <a:endParaRPr lang="sr-Latn-CS" dirty="0" smtClean="0"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Latn-CS" dirty="0" smtClean="0">
              <a:latin typeface="+mj-lt"/>
            </a:endParaRPr>
          </a:p>
          <a:p>
            <a:pPr eaLnBrk="1" hangingPunct="1">
              <a:defRPr/>
            </a:pPr>
            <a:r>
              <a:rPr lang="sr-Cyrl-CS" b="1" dirty="0" smtClean="0">
                <a:latin typeface="+mj-lt"/>
              </a:rPr>
              <a:t>М</a:t>
            </a:r>
            <a:r>
              <a:rPr lang="en-US" b="1" dirty="0" smtClean="0">
                <a:latin typeface="+mj-lt"/>
                <a:cs typeface="Times New Roman" pitchFamily="18" charset="0"/>
              </a:rPr>
              <a:t>ü</a:t>
            </a:r>
            <a:r>
              <a:rPr lang="sr-Latn-CS" b="1" dirty="0" smtClean="0">
                <a:latin typeface="+mj-lt"/>
                <a:cs typeface="Times New Roman" pitchFamily="18" charset="0"/>
              </a:rPr>
              <a:t>ler</a:t>
            </a:r>
            <a:r>
              <a:rPr lang="sr-Latn-CS" dirty="0" smtClean="0">
                <a:latin typeface="+mj-lt"/>
                <a:cs typeface="Times New Roman" pitchFamily="18" charset="0"/>
              </a:rPr>
              <a:t> 5-10 </a:t>
            </a:r>
            <a:r>
              <a:rPr lang="sr-Cyrl-CS" dirty="0" smtClean="0">
                <a:latin typeface="+mj-lt"/>
                <a:cs typeface="Times New Roman" pitchFamily="18" charset="0"/>
              </a:rPr>
              <a:t>контракција</a:t>
            </a:r>
            <a:r>
              <a:rPr lang="sr-Latn-CS" dirty="0" smtClean="0">
                <a:latin typeface="+mj-lt"/>
                <a:cs typeface="Times New Roman" pitchFamily="18" charset="0"/>
              </a:rPr>
              <a:t> </a:t>
            </a:r>
            <a:r>
              <a:rPr lang="sr-Cyrl-CS" dirty="0" smtClean="0">
                <a:latin typeface="+mj-lt"/>
                <a:cs typeface="Times New Roman" pitchFamily="18" charset="0"/>
              </a:rPr>
              <a:t>ма</a:t>
            </a:r>
            <a:r>
              <a:rPr lang="sr-Latn-CS" dirty="0" smtClean="0">
                <a:latin typeface="+mj-lt"/>
                <a:cs typeface="Times New Roman" pitchFamily="18" charset="0"/>
              </a:rPr>
              <a:t>x </a:t>
            </a:r>
            <a:r>
              <a:rPr lang="sr-Cyrl-CS" dirty="0" smtClean="0">
                <a:latin typeface="+mj-lt"/>
                <a:cs typeface="Times New Roman" pitchFamily="18" charset="0"/>
              </a:rPr>
              <a:t>оптерећења</a:t>
            </a:r>
            <a:r>
              <a:rPr lang="sr-Latn-CS" dirty="0" smtClean="0">
                <a:latin typeface="+mj-lt"/>
                <a:cs typeface="Times New Roman" pitchFamily="18" charset="0"/>
              </a:rPr>
              <a:t> 6 “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r-Latn-CS" dirty="0" smtClean="0">
              <a:latin typeface="+mj-lt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Latn-CS" b="1" dirty="0" smtClean="0">
                <a:latin typeface="+mj-lt"/>
                <a:cs typeface="Times New Roman" pitchFamily="18" charset="0"/>
              </a:rPr>
              <a:t>De Lorm</a:t>
            </a:r>
            <a:r>
              <a:rPr lang="sr-Cyrl-CS" b="1" dirty="0" smtClean="0">
                <a:latin typeface="+mj-lt"/>
                <a:cs typeface="Times New Roman" pitchFamily="18" charset="0"/>
              </a:rPr>
              <a:t>е</a:t>
            </a:r>
            <a:r>
              <a:rPr lang="sr-Latn-CS" dirty="0" smtClean="0">
                <a:latin typeface="+mj-lt"/>
                <a:cs typeface="Times New Roman" pitchFamily="18" charset="0"/>
              </a:rPr>
              <a:t> </a:t>
            </a:r>
            <a:r>
              <a:rPr lang="sr-Cyrl-CS" dirty="0" smtClean="0">
                <a:latin typeface="+mj-lt"/>
                <a:cs typeface="Times New Roman" pitchFamily="18" charset="0"/>
              </a:rPr>
              <a:t>метод</a:t>
            </a:r>
            <a:endParaRPr lang="sr-Latn-CS" dirty="0" smtClean="0">
              <a:latin typeface="+mj-lt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</a:rPr>
              <a:t>Дозирање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кинезитерпије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почетни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положај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оптерећење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брзина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покрета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амплитуда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покрета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време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број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понављања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дужина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полуге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степен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замора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пре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кинезитерапије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степен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припремљености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другим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агенсима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Савремене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методе</a:t>
            </a:r>
            <a:endParaRPr lang="en-US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800" dirty="0" err="1" smtClean="0">
                <a:latin typeface="Calibri" pitchFamily="34" charset="0"/>
                <a:cs typeface="Times New Roman" pitchFamily="18" charset="0"/>
              </a:rPr>
              <a:t>Brunkow</a:t>
            </a:r>
            <a:r>
              <a:rPr lang="en-US" sz="28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Calibri" pitchFamily="34" charset="0"/>
                <a:cs typeface="Times New Roman" pitchFamily="18" charset="0"/>
              </a:rPr>
              <a:t>техника</a:t>
            </a:r>
            <a:endParaRPr lang="sr-Latn-CS" sz="2800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Latn-CS" sz="2800" dirty="0" smtClean="0">
                <a:latin typeface="Calibri" pitchFamily="34" charset="0"/>
                <a:cs typeface="Times New Roman" pitchFamily="18" charset="0"/>
              </a:rPr>
              <a:t>Regan </a:t>
            </a:r>
            <a:r>
              <a:rPr lang="sr-Cyrl-CS" sz="2800" dirty="0" smtClean="0">
                <a:latin typeface="Calibri" pitchFamily="34" charset="0"/>
                <a:cs typeface="Times New Roman" pitchFamily="18" charset="0"/>
              </a:rPr>
              <a:t>техника</a:t>
            </a:r>
          </a:p>
          <a:p>
            <a:pPr eaLnBrk="1" hangingPunct="1">
              <a:defRPr/>
            </a:pPr>
            <a:r>
              <a:rPr lang="en-US" sz="2800" dirty="0" smtClean="0">
                <a:latin typeface="Calibri" pitchFamily="34" charset="0"/>
                <a:cs typeface="Times New Roman" pitchFamily="18" charset="0"/>
              </a:rPr>
              <a:t>PNF </a:t>
            </a:r>
            <a:r>
              <a:rPr lang="sr-Cyrl-CS" sz="2800" dirty="0" smtClean="0">
                <a:latin typeface="Calibri" pitchFamily="34" charset="0"/>
                <a:cs typeface="Times New Roman" pitchFamily="18" charset="0"/>
              </a:rPr>
              <a:t>техника</a:t>
            </a:r>
          </a:p>
          <a:p>
            <a:pPr eaLnBrk="1" hangingPunct="1">
              <a:defRPr/>
            </a:pPr>
            <a:r>
              <a:rPr lang="en-US" sz="2800" dirty="0" err="1" smtClean="0">
                <a:latin typeface="Calibri" pitchFamily="34" charset="0"/>
                <a:cs typeface="Times New Roman" pitchFamily="18" charset="0"/>
              </a:rPr>
              <a:t>Bobath</a:t>
            </a:r>
            <a:r>
              <a:rPr lang="en-US" sz="28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Calibri" pitchFamily="34" charset="0"/>
                <a:cs typeface="Times New Roman" pitchFamily="18" charset="0"/>
              </a:rPr>
              <a:t>техника</a:t>
            </a:r>
          </a:p>
          <a:p>
            <a:pPr eaLnBrk="1" hangingPunct="1">
              <a:defRPr/>
            </a:pPr>
            <a:r>
              <a:rPr lang="en-US" sz="2800" dirty="0" err="1" smtClean="0">
                <a:latin typeface="Calibri" pitchFamily="34" charset="0"/>
                <a:cs typeface="Times New Roman" pitchFamily="18" charset="0"/>
              </a:rPr>
              <a:t>Vojta</a:t>
            </a:r>
            <a:r>
              <a:rPr lang="en-US" sz="28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Calibri" pitchFamily="34" charset="0"/>
                <a:cs typeface="Times New Roman" pitchFamily="18" charset="0"/>
              </a:rPr>
              <a:t>метода</a:t>
            </a:r>
          </a:p>
          <a:p>
            <a:pPr eaLnBrk="1" hangingPunct="1">
              <a:defRPr/>
            </a:pPr>
            <a:r>
              <a:rPr lang="en-US" sz="2800" dirty="0" err="1" smtClean="0">
                <a:latin typeface="Calibri" pitchFamily="34" charset="0"/>
                <a:cs typeface="Times New Roman" pitchFamily="18" charset="0"/>
              </a:rPr>
              <a:t>Вежбe</a:t>
            </a:r>
            <a:r>
              <a:rPr lang="en-US" sz="2800" dirty="0" smtClean="0">
                <a:latin typeface="Calibri" pitchFamily="34" charset="0"/>
                <a:cs typeface="Times New Roman" pitchFamily="18" charset="0"/>
              </a:rPr>
              <a:t> у </a:t>
            </a:r>
            <a:r>
              <a:rPr lang="sr-Cyrl-CS" sz="2800" dirty="0" smtClean="0">
                <a:latin typeface="Calibri" pitchFamily="34" charset="0"/>
                <a:cs typeface="Times New Roman" pitchFamily="18" charset="0"/>
              </a:rPr>
              <a:t> суспензији</a:t>
            </a:r>
          </a:p>
          <a:p>
            <a:pPr eaLnBrk="1" hangingPunct="1">
              <a:defRPr/>
            </a:pPr>
            <a:r>
              <a:rPr lang="en-US" sz="2800" dirty="0" err="1" smtClean="0">
                <a:latin typeface="Calibri" pitchFamily="34" charset="0"/>
                <a:cs typeface="Times New Roman" pitchFamily="18" charset="0"/>
              </a:rPr>
              <a:t>KleinVogelbach</a:t>
            </a:r>
            <a:r>
              <a:rPr lang="en-US" sz="28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Calibri" pitchFamily="34" charset="0"/>
                <a:cs typeface="Times New Roman" pitchFamily="18" charset="0"/>
              </a:rPr>
              <a:t>техника</a:t>
            </a:r>
          </a:p>
          <a:p>
            <a:pPr eaLnBrk="1" hangingPunct="1">
              <a:defRPr/>
            </a:pPr>
            <a:r>
              <a:rPr lang="en-US" sz="2800" dirty="0" smtClean="0">
                <a:latin typeface="Calibri" pitchFamily="34" charset="0"/>
                <a:cs typeface="Times New Roman" pitchFamily="18" charset="0"/>
              </a:rPr>
              <a:t>Mc </a:t>
            </a:r>
            <a:r>
              <a:rPr lang="en-US" sz="2800" dirty="0" err="1" smtClean="0">
                <a:latin typeface="Calibri" pitchFamily="34" charset="0"/>
                <a:cs typeface="Times New Roman" pitchFamily="18" charset="0"/>
              </a:rPr>
              <a:t>Kenz</a:t>
            </a:r>
            <a:r>
              <a:rPr lang="sr-Latn-CS" sz="2800" dirty="0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sr-Cyrl-CS" sz="2800" dirty="0" smtClean="0">
                <a:latin typeface="Calibri" pitchFamily="34" charset="0"/>
                <a:cs typeface="Times New Roman" pitchFamily="18" charset="0"/>
              </a:rPr>
              <a:t> техника</a:t>
            </a:r>
            <a:endParaRPr lang="en-US" sz="2800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dirty="0" smtClean="0">
                <a:latin typeface="Calibri" pitchFamily="34" charset="0"/>
                <a:cs typeface="Times New Roman" pitchFamily="18" charset="0"/>
              </a:rPr>
              <a:t>Плиометрија...</a:t>
            </a:r>
            <a:endParaRPr lang="en-US" sz="2800" dirty="0" smtClean="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6388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762250"/>
            <a:ext cx="4038600" cy="2201863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ПНФ</a:t>
            </a:r>
            <a:endParaRPr kumimoji="0" lang="sr-Latn-CS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Проприоцептивна неуромускуларна фацилитација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5043510"/>
          </a:xfrm>
        </p:spPr>
        <p:txBody>
          <a:bodyPr>
            <a:normAutofit fontScale="77500" lnSpcReduction="20000"/>
          </a:bodyPr>
          <a:lstStyle/>
          <a:p>
            <a:r>
              <a:rPr lang="sr-Cyrl-CS" altLang="en-US" sz="3300" dirty="0" smtClean="0"/>
              <a:t>Олакшање покрета стимулациом </a:t>
            </a:r>
            <a:r>
              <a:rPr lang="sr-Cyrl-CS" altLang="en-US" sz="3300" dirty="0" smtClean="0">
                <a:solidFill>
                  <a:srgbClr val="FF0000"/>
                </a:solidFill>
              </a:rPr>
              <a:t>проприоцептивног система</a:t>
            </a:r>
            <a:r>
              <a:rPr lang="sr-Cyrl-CS" altLang="en-US" sz="3300" dirty="0" smtClean="0"/>
              <a:t>-нервних завршетака у мишићима, тетивама, зглобовима,који контролишу покрете.</a:t>
            </a:r>
            <a:r>
              <a:rPr lang="sr-Latn-CS" sz="3300" dirty="0" smtClean="0"/>
              <a:t> </a:t>
            </a:r>
            <a:r>
              <a:rPr lang="sr-Cyrl-CS" sz="3300" dirty="0" smtClean="0"/>
              <a:t>Проприоцепција</a:t>
            </a:r>
            <a:r>
              <a:rPr lang="sr-Latn-CS" sz="3300" dirty="0" smtClean="0"/>
              <a:t> </a:t>
            </a:r>
            <a:r>
              <a:rPr lang="sr-Cyrl-CS" sz="3300" dirty="0" smtClean="0"/>
              <a:t>је</a:t>
            </a:r>
            <a:r>
              <a:rPr lang="sr-Latn-CS" sz="3300" dirty="0" smtClean="0"/>
              <a:t> </a:t>
            </a:r>
            <a:r>
              <a:rPr lang="sr-Cyrl-CS" sz="3300" dirty="0" smtClean="0"/>
              <a:t>способност</a:t>
            </a:r>
            <a:r>
              <a:rPr lang="sr-Latn-CS" sz="3300" dirty="0" smtClean="0"/>
              <a:t> (</a:t>
            </a:r>
            <a:r>
              <a:rPr lang="sr-Cyrl-CS" sz="3300" dirty="0" smtClean="0"/>
              <a:t>осећај</a:t>
            </a:r>
            <a:r>
              <a:rPr lang="sr-Latn-CS" sz="3300" dirty="0" smtClean="0"/>
              <a:t>) </a:t>
            </a:r>
            <a:r>
              <a:rPr lang="sr-Cyrl-CS" sz="3300" dirty="0" smtClean="0"/>
              <a:t>да</a:t>
            </a:r>
            <a:r>
              <a:rPr lang="sr-Latn-CS" sz="3300" dirty="0" smtClean="0"/>
              <a:t> </a:t>
            </a:r>
            <a:r>
              <a:rPr lang="sr-Cyrl-CS" sz="3300" dirty="0" smtClean="0"/>
              <a:t>знамо</a:t>
            </a:r>
            <a:r>
              <a:rPr lang="sr-Latn-CS" sz="3300" dirty="0" smtClean="0"/>
              <a:t> </a:t>
            </a:r>
            <a:r>
              <a:rPr lang="sr-Cyrl-CS" sz="3300" dirty="0" smtClean="0"/>
              <a:t>у</a:t>
            </a:r>
            <a:r>
              <a:rPr lang="sr-Latn-CS" sz="3300" dirty="0" smtClean="0"/>
              <a:t> </a:t>
            </a:r>
            <a:r>
              <a:rPr lang="sr-Cyrl-CS" sz="3300" dirty="0" smtClean="0"/>
              <a:t>ком</a:t>
            </a:r>
            <a:r>
              <a:rPr lang="sr-Latn-CS" sz="3300" dirty="0" smtClean="0"/>
              <a:t> </a:t>
            </a:r>
            <a:r>
              <a:rPr lang="sr-Cyrl-CS" sz="3300" dirty="0" smtClean="0"/>
              <a:t>положају</a:t>
            </a:r>
            <a:r>
              <a:rPr lang="sr-Latn-CS" sz="3300" dirty="0" smtClean="0"/>
              <a:t> </a:t>
            </a:r>
            <a:r>
              <a:rPr lang="sr-Cyrl-CS" sz="3300" dirty="0" smtClean="0"/>
              <a:t>нам</a:t>
            </a:r>
            <a:r>
              <a:rPr lang="sr-Latn-CS" sz="3300" dirty="0" smtClean="0"/>
              <a:t> </a:t>
            </a:r>
            <a:r>
              <a:rPr lang="sr-Cyrl-CS" sz="3300" dirty="0" smtClean="0"/>
              <a:t>се</a:t>
            </a:r>
            <a:r>
              <a:rPr lang="sr-Latn-CS" sz="3300" dirty="0" smtClean="0"/>
              <a:t> </a:t>
            </a:r>
            <a:r>
              <a:rPr lang="sr-Cyrl-CS" sz="3300" dirty="0" smtClean="0"/>
              <a:t>налази</a:t>
            </a:r>
            <a:r>
              <a:rPr lang="sr-Latn-CS" sz="3300" dirty="0" smtClean="0"/>
              <a:t> </a:t>
            </a:r>
            <a:r>
              <a:rPr lang="sr-Cyrl-CS" sz="3300" dirty="0" smtClean="0"/>
              <a:t>тело</a:t>
            </a:r>
            <a:r>
              <a:rPr lang="sr-Latn-CS" sz="3300" dirty="0" smtClean="0"/>
              <a:t> </a:t>
            </a:r>
            <a:r>
              <a:rPr lang="sr-Cyrl-CS" sz="3300" dirty="0" smtClean="0"/>
              <a:t>и</a:t>
            </a:r>
            <a:r>
              <a:rPr lang="sr-Latn-CS" sz="3300" dirty="0" smtClean="0"/>
              <a:t> </a:t>
            </a:r>
            <a:r>
              <a:rPr lang="sr-Cyrl-CS" sz="3300" dirty="0" smtClean="0"/>
              <a:t>удови</a:t>
            </a:r>
            <a:r>
              <a:rPr lang="sr-Latn-CS" sz="3300" dirty="0" smtClean="0"/>
              <a:t> </a:t>
            </a:r>
            <a:r>
              <a:rPr lang="sr-Cyrl-CS" sz="3300" dirty="0" smtClean="0"/>
              <a:t>чак</a:t>
            </a:r>
            <a:r>
              <a:rPr lang="sr-Latn-CS" sz="3300" dirty="0" smtClean="0"/>
              <a:t> </a:t>
            </a:r>
            <a:r>
              <a:rPr lang="sr-Cyrl-CS" sz="3300" dirty="0" smtClean="0"/>
              <a:t>и</a:t>
            </a:r>
            <a:r>
              <a:rPr lang="sr-Latn-CS" sz="3300" dirty="0" smtClean="0"/>
              <a:t> </a:t>
            </a:r>
            <a:r>
              <a:rPr lang="sr-Cyrl-CS" sz="3300" dirty="0" smtClean="0"/>
              <a:t>затворених</a:t>
            </a:r>
            <a:r>
              <a:rPr lang="sr-Latn-CS" sz="3300" dirty="0" smtClean="0"/>
              <a:t> </a:t>
            </a:r>
            <a:r>
              <a:rPr lang="sr-Cyrl-CS" sz="3300" dirty="0" smtClean="0"/>
              <a:t>очију (</a:t>
            </a:r>
            <a:r>
              <a:rPr lang="sr-Latn-CS" sz="3300" dirty="0" smtClean="0"/>
              <a:t> "</a:t>
            </a:r>
            <a:r>
              <a:rPr lang="sr-Cyrl-CS" sz="3300" dirty="0" smtClean="0"/>
              <a:t>рад</a:t>
            </a:r>
            <a:r>
              <a:rPr lang="sr-Latn-CS" sz="3300" dirty="0" smtClean="0"/>
              <a:t> </a:t>
            </a:r>
            <a:r>
              <a:rPr lang="sr-Cyrl-CS" sz="3300" dirty="0" smtClean="0"/>
              <a:t>на</a:t>
            </a:r>
            <a:r>
              <a:rPr lang="sr-Latn-CS" sz="3300" dirty="0" smtClean="0"/>
              <a:t> </a:t>
            </a:r>
            <a:r>
              <a:rPr lang="sr-Cyrl-CS" sz="3300" dirty="0" smtClean="0"/>
              <a:t>мишићима</a:t>
            </a:r>
            <a:r>
              <a:rPr lang="sr-Latn-CS" sz="3300" dirty="0" smtClean="0"/>
              <a:t> </a:t>
            </a:r>
            <a:r>
              <a:rPr lang="sr-Cyrl-CS" sz="3300" dirty="0" smtClean="0"/>
              <a:t>помоћу</a:t>
            </a:r>
            <a:r>
              <a:rPr lang="sr-Latn-CS" sz="3300" dirty="0" smtClean="0"/>
              <a:t>/</a:t>
            </a:r>
            <a:r>
              <a:rPr lang="sr-Cyrl-CS" sz="3300" dirty="0" smtClean="0"/>
              <a:t>користећи</a:t>
            </a:r>
            <a:r>
              <a:rPr lang="sr-Latn-CS" sz="3300" dirty="0" smtClean="0"/>
              <a:t> </a:t>
            </a:r>
            <a:r>
              <a:rPr lang="sr-Cyrl-CS" sz="3300" dirty="0" smtClean="0"/>
              <a:t>проприоцепције</a:t>
            </a:r>
            <a:r>
              <a:rPr lang="sr-Latn-CS" sz="3300" dirty="0" smtClean="0"/>
              <a:t>". </a:t>
            </a:r>
            <a:endParaRPr lang="sr-Cyrl-CS" altLang="en-US" sz="3300" dirty="0" smtClean="0"/>
          </a:p>
          <a:p>
            <a:r>
              <a:rPr lang="sr-Cyrl-CS" altLang="en-US" sz="3300" dirty="0" smtClean="0"/>
              <a:t> Технике истезања мишића:</a:t>
            </a:r>
          </a:p>
          <a:p>
            <a:pPr marL="971550" lvl="1" indent="-514350">
              <a:buFontTx/>
              <a:buAutoNum type="arabicParenR"/>
            </a:pPr>
            <a:r>
              <a:rPr lang="sr-Latn-CS" altLang="en-US" sz="3300" dirty="0" smtClean="0"/>
              <a:t>Hold rel</a:t>
            </a:r>
            <a:r>
              <a:rPr lang="sr-Cyrl-CS" altLang="en-US" sz="3300" dirty="0" smtClean="0"/>
              <a:t>а</a:t>
            </a:r>
            <a:r>
              <a:rPr lang="sr-Latn-CS" altLang="en-US" sz="3300" dirty="0" smtClean="0"/>
              <a:t>x </a:t>
            </a:r>
            <a:r>
              <a:rPr lang="sr-Cyrl-CS" altLang="en-US" sz="3300" dirty="0" smtClean="0"/>
              <a:t>техника (издржано опуштање)</a:t>
            </a:r>
          </a:p>
          <a:p>
            <a:pPr marL="971550" lvl="1" indent="-514350">
              <a:buFontTx/>
              <a:buAutoNum type="arabicParenR"/>
            </a:pPr>
            <a:r>
              <a:rPr lang="sr-Latn-CS" altLang="en-US" sz="3300" dirty="0" smtClean="0"/>
              <a:t>Contact- rel</a:t>
            </a:r>
            <a:r>
              <a:rPr lang="sr-Cyrl-CS" altLang="en-US" sz="3300" dirty="0" smtClean="0"/>
              <a:t>а</a:t>
            </a:r>
            <a:r>
              <a:rPr lang="sr-Latn-CS" altLang="en-US" sz="3300" dirty="0" smtClean="0"/>
              <a:t>x </a:t>
            </a:r>
            <a:r>
              <a:rPr lang="sr-Cyrl-CS" altLang="en-US" sz="3300" dirty="0" smtClean="0"/>
              <a:t>техника</a:t>
            </a:r>
            <a:r>
              <a:rPr lang="en-US" sz="3300" dirty="0" smtClean="0"/>
              <a:t> </a:t>
            </a:r>
          </a:p>
          <a:p>
            <a:pPr marL="971550" lvl="1" indent="-514350">
              <a:buNone/>
            </a:pPr>
            <a:endParaRPr lang="en-US" sz="3300" dirty="0" smtClean="0"/>
          </a:p>
          <a:p>
            <a:pPr marL="971550" lvl="1" indent="-514350"/>
            <a:endParaRPr lang="en-US" sz="3300" dirty="0" smtClean="0"/>
          </a:p>
          <a:p>
            <a:pPr marL="971550" lvl="1" indent="-514350">
              <a:buNone/>
            </a:pPr>
            <a:r>
              <a:rPr lang="sr-Cyrl-CS" sz="3300" dirty="0" smtClean="0"/>
              <a:t>кинезитерапијска</a:t>
            </a:r>
            <a:r>
              <a:rPr lang="en-US" sz="3300" dirty="0" smtClean="0"/>
              <a:t> </a:t>
            </a:r>
            <a:r>
              <a:rPr lang="sr-Cyrl-CS" sz="3300" dirty="0" smtClean="0"/>
              <a:t>техника</a:t>
            </a:r>
            <a:r>
              <a:rPr lang="en-US" sz="3300" dirty="0" smtClean="0"/>
              <a:t> </a:t>
            </a:r>
            <a:r>
              <a:rPr lang="sr-Cyrl-CS" sz="3300" dirty="0" smtClean="0"/>
              <a:t>ефикасна у</a:t>
            </a:r>
            <a:r>
              <a:rPr lang="en-US" sz="3300" dirty="0" smtClean="0"/>
              <a:t> </a:t>
            </a:r>
            <a:r>
              <a:rPr lang="sr-Cyrl-CS" sz="3300" dirty="0" smtClean="0"/>
              <a:t>третману</a:t>
            </a:r>
            <a:r>
              <a:rPr lang="en-US" sz="3300" dirty="0" smtClean="0"/>
              <a:t> </a:t>
            </a:r>
            <a:r>
              <a:rPr lang="sr-Cyrl-CS" sz="3300" dirty="0" smtClean="0"/>
              <a:t>било</a:t>
            </a:r>
            <a:r>
              <a:rPr lang="en-US" sz="3300" dirty="0" smtClean="0"/>
              <a:t> </a:t>
            </a:r>
            <a:r>
              <a:rPr lang="sr-Cyrl-CS" sz="3300" dirty="0" smtClean="0"/>
              <a:t>ког</a:t>
            </a:r>
            <a:r>
              <a:rPr lang="en-US" sz="3300" dirty="0" smtClean="0"/>
              <a:t> </a:t>
            </a:r>
            <a:r>
              <a:rPr lang="sr-Cyrl-CS" sz="3300" dirty="0" smtClean="0"/>
              <a:t>обољења</a:t>
            </a:r>
            <a:r>
              <a:rPr lang="en-US" sz="3300" dirty="0" smtClean="0"/>
              <a:t> </a:t>
            </a:r>
            <a:r>
              <a:rPr lang="sr-Cyrl-CS" sz="3300" dirty="0" smtClean="0"/>
              <a:t>које</a:t>
            </a:r>
            <a:r>
              <a:rPr lang="en-US" sz="3300" dirty="0" smtClean="0"/>
              <a:t> </a:t>
            </a:r>
            <a:r>
              <a:rPr lang="sr-Cyrl-CS" sz="3300" dirty="0" smtClean="0"/>
              <a:t>погађа</a:t>
            </a:r>
            <a:r>
              <a:rPr lang="en-US" sz="3300" dirty="0" smtClean="0"/>
              <a:t> </a:t>
            </a:r>
            <a:r>
              <a:rPr lang="sr-Cyrl-CS" sz="3300" dirty="0" smtClean="0"/>
              <a:t>локомоцију</a:t>
            </a:r>
            <a:r>
              <a:rPr lang="en-US" sz="3300" dirty="0" smtClean="0"/>
              <a:t>,</a:t>
            </a:r>
            <a:endParaRPr lang="sr-Cyrl-CS" altLang="en-US" sz="33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Фасилитациони</a:t>
            </a:r>
            <a:r>
              <a:rPr lang="en-US" dirty="0" smtClean="0"/>
              <a:t> </a:t>
            </a:r>
            <a:r>
              <a:rPr lang="sr-Cyrl-CS" dirty="0" smtClean="0"/>
              <a:t>модели</a:t>
            </a:r>
            <a:r>
              <a:rPr lang="en-US" dirty="0" smtClean="0"/>
              <a:t> </a:t>
            </a:r>
            <a:r>
              <a:rPr lang="sr-Cyrl-CS" dirty="0" smtClean="0"/>
              <a:t>покрета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71546"/>
            <a:ext cx="8077200" cy="550072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CS" sz="2400" dirty="0" smtClean="0"/>
              <a:t>Моторни</a:t>
            </a:r>
            <a:r>
              <a:rPr lang="en-US" sz="2400" dirty="0" smtClean="0"/>
              <a:t> </a:t>
            </a:r>
            <a:r>
              <a:rPr lang="sr-Cyrl-CS" sz="2400" dirty="0" smtClean="0"/>
              <a:t>кортекс</a:t>
            </a:r>
            <a:r>
              <a:rPr lang="en-US" sz="2400" dirty="0" smtClean="0"/>
              <a:t> </a:t>
            </a:r>
            <a:r>
              <a:rPr lang="sr-Cyrl-CS" sz="2400" dirty="0" smtClean="0"/>
              <a:t>не</a:t>
            </a:r>
            <a:r>
              <a:rPr lang="en-US" sz="2400" dirty="0" smtClean="0"/>
              <a:t> </a:t>
            </a:r>
            <a:r>
              <a:rPr lang="sr-Cyrl-CS" sz="2400" dirty="0" smtClean="0"/>
              <a:t>препознаје</a:t>
            </a:r>
            <a:r>
              <a:rPr lang="en-US" sz="2400" dirty="0" smtClean="0"/>
              <a:t> </a:t>
            </a:r>
            <a:r>
              <a:rPr lang="sr-Cyrl-CS" sz="2400" dirty="0" smtClean="0"/>
              <a:t>изоловане</a:t>
            </a:r>
            <a:r>
              <a:rPr lang="en-US" sz="2400" dirty="0" smtClean="0"/>
              <a:t> </a:t>
            </a:r>
            <a:r>
              <a:rPr lang="sr-Cyrl-CS" sz="2400" dirty="0" smtClean="0"/>
              <a:t>мишиће</a:t>
            </a:r>
            <a:r>
              <a:rPr lang="sr-Latn-CS" sz="2400" dirty="0" smtClean="0"/>
              <a:t>, </a:t>
            </a:r>
            <a:r>
              <a:rPr lang="sr-Cyrl-CS" sz="2400" dirty="0" smtClean="0"/>
              <a:t>већ</a:t>
            </a:r>
            <a:r>
              <a:rPr lang="en-US" sz="2400" dirty="0" smtClean="0"/>
              <a:t> </a:t>
            </a:r>
            <a:r>
              <a:rPr lang="sr-Cyrl-CS" sz="2400" dirty="0" smtClean="0"/>
              <a:t>само</a:t>
            </a:r>
            <a:r>
              <a:rPr lang="en-US" sz="2400" dirty="0" smtClean="0"/>
              <a:t> "</a:t>
            </a:r>
            <a:r>
              <a:rPr lang="sr-Cyrl-CS" sz="2400" dirty="0" smtClean="0"/>
              <a:t>целовит</a:t>
            </a:r>
            <a:r>
              <a:rPr lang="en-US" sz="2400" dirty="0" smtClean="0"/>
              <a:t> </a:t>
            </a:r>
            <a:r>
              <a:rPr lang="sr-Cyrl-CS" sz="2400" dirty="0" smtClean="0"/>
              <a:t>покрет</a:t>
            </a:r>
            <a:r>
              <a:rPr lang="en-US" sz="2400" dirty="0" smtClean="0"/>
              <a:t>". </a:t>
            </a:r>
            <a:r>
              <a:rPr lang="sr-Cyrl-CS" sz="2400" dirty="0" smtClean="0"/>
              <a:t>Покрети</a:t>
            </a:r>
            <a:r>
              <a:rPr lang="en-US" sz="2400" dirty="0" smtClean="0"/>
              <a:t> </a:t>
            </a:r>
            <a:r>
              <a:rPr lang="sr-Cyrl-CS" sz="2400" dirty="0" smtClean="0"/>
              <a:t>су</a:t>
            </a:r>
            <a:r>
              <a:rPr lang="en-US" sz="2400" dirty="0" smtClean="0"/>
              <a:t> </a:t>
            </a:r>
            <a:r>
              <a:rPr lang="sr-Cyrl-CS" sz="2400" dirty="0" smtClean="0"/>
              <a:t>сумација</a:t>
            </a:r>
            <a:r>
              <a:rPr lang="en-US" sz="2400" dirty="0" smtClean="0"/>
              <a:t> </a:t>
            </a:r>
            <a:r>
              <a:rPr lang="sr-Cyrl-CS" sz="2400" dirty="0" smtClean="0"/>
              <a:t>активности</a:t>
            </a:r>
            <a:r>
              <a:rPr lang="en-US" sz="2400" dirty="0" smtClean="0"/>
              <a:t> </a:t>
            </a:r>
            <a:r>
              <a:rPr lang="sr-Latn-CS" sz="2400" dirty="0" smtClean="0"/>
              <a:t> </a:t>
            </a:r>
            <a:r>
              <a:rPr lang="sr-Cyrl-CS" sz="2400" dirty="0" smtClean="0"/>
              <a:t>свих мишића</a:t>
            </a:r>
            <a:r>
              <a:rPr lang="en-US" sz="2400" dirty="0" smtClean="0"/>
              <a:t> </a:t>
            </a:r>
            <a:r>
              <a:rPr lang="sr-Cyrl-CS" sz="2400" dirty="0" smtClean="0"/>
              <a:t>који</a:t>
            </a:r>
            <a:r>
              <a:rPr lang="en-US" sz="2400" dirty="0" smtClean="0"/>
              <a:t> </a:t>
            </a:r>
            <a:r>
              <a:rPr lang="sr-Cyrl-CS" sz="2400" dirty="0" smtClean="0"/>
              <a:t>учествују</a:t>
            </a:r>
            <a:r>
              <a:rPr lang="en-US" sz="2400" dirty="0" smtClean="0"/>
              <a:t> </a:t>
            </a:r>
            <a:r>
              <a:rPr lang="sr-Cyrl-CS" sz="2400" dirty="0" smtClean="0"/>
              <a:t>једном</a:t>
            </a:r>
            <a:r>
              <a:rPr lang="en-US" sz="2400" dirty="0" smtClean="0"/>
              <a:t> </a:t>
            </a:r>
            <a:r>
              <a:rPr lang="sr-Cyrl-CS" sz="2400" dirty="0" smtClean="0"/>
              <a:t>покрету.</a:t>
            </a:r>
            <a:r>
              <a:rPr lang="en-US" sz="2400" dirty="0" smtClean="0"/>
              <a:t> </a:t>
            </a:r>
            <a:r>
              <a:rPr lang="sr-Cyrl-CS" sz="2400" dirty="0" smtClean="0"/>
              <a:t>ПНФ</a:t>
            </a:r>
            <a:r>
              <a:rPr lang="en-US" sz="2400" dirty="0" smtClean="0"/>
              <a:t> </a:t>
            </a:r>
            <a:r>
              <a:rPr lang="sr-Cyrl-CS" sz="2400" dirty="0" smtClean="0"/>
              <a:t>техника</a:t>
            </a:r>
            <a:r>
              <a:rPr lang="en-US" sz="2400" dirty="0" smtClean="0"/>
              <a:t> </a:t>
            </a:r>
            <a:r>
              <a:rPr lang="sr-Cyrl-CS" sz="2400" dirty="0" smtClean="0"/>
              <a:t>заснива</a:t>
            </a:r>
            <a:r>
              <a:rPr lang="en-US" sz="2400" dirty="0" smtClean="0"/>
              <a:t> </a:t>
            </a:r>
            <a:r>
              <a:rPr lang="sr-Cyrl-CS" sz="2400" dirty="0" smtClean="0"/>
              <a:t>свој</a:t>
            </a:r>
            <a:r>
              <a:rPr lang="en-US" sz="2400" dirty="0" smtClean="0"/>
              <a:t> </a:t>
            </a:r>
            <a:r>
              <a:rPr lang="sr-Cyrl-CS" sz="2400" dirty="0" smtClean="0"/>
              <a:t>ефекат</a:t>
            </a:r>
            <a:r>
              <a:rPr lang="en-US" sz="2400" dirty="0" smtClean="0"/>
              <a:t> </a:t>
            </a:r>
            <a:r>
              <a:rPr lang="sr-Cyrl-CS" sz="2400" dirty="0" smtClean="0"/>
              <a:t>на</a:t>
            </a:r>
            <a:r>
              <a:rPr lang="en-US" sz="2400" dirty="0" smtClean="0"/>
              <a:t> </a:t>
            </a:r>
            <a:r>
              <a:rPr lang="sr-Cyrl-CS" sz="2400" dirty="0" smtClean="0"/>
              <a:t>активирању</a:t>
            </a:r>
            <a:r>
              <a:rPr lang="en-US" sz="2400" dirty="0" smtClean="0"/>
              <a:t> </a:t>
            </a:r>
            <a:r>
              <a:rPr lang="sr-Cyrl-CS" sz="2400" dirty="0" smtClean="0"/>
              <a:t>покрета</a:t>
            </a:r>
            <a:r>
              <a:rPr lang="en-US" sz="2400" dirty="0" smtClean="0"/>
              <a:t> </a:t>
            </a:r>
            <a:r>
              <a:rPr lang="sr-Cyrl-CS" sz="2400" dirty="0" smtClean="0"/>
              <a:t>у</a:t>
            </a:r>
            <a:r>
              <a:rPr lang="en-US" sz="2400" dirty="0" smtClean="0"/>
              <a:t> </a:t>
            </a:r>
            <a:r>
              <a:rPr lang="sr-Cyrl-CS" sz="2400" dirty="0" smtClean="0"/>
              <a:t>синегистичким</a:t>
            </a:r>
            <a:r>
              <a:rPr lang="en-US" sz="2400" dirty="0" smtClean="0"/>
              <a:t> </a:t>
            </a:r>
            <a:r>
              <a:rPr lang="sr-Cyrl-CS" sz="2400" dirty="0" smtClean="0"/>
              <a:t>релацијама</a:t>
            </a:r>
            <a:r>
              <a:rPr lang="sr-Latn-CS" sz="2400" dirty="0" smtClean="0"/>
              <a:t>-</a:t>
            </a:r>
            <a:r>
              <a:rPr lang="sr-Cyrl-CS" sz="2400" dirty="0" smtClean="0"/>
              <a:t>индиректни</a:t>
            </a:r>
            <a:r>
              <a:rPr lang="en-US" sz="2400" dirty="0" smtClean="0"/>
              <a:t> </a:t>
            </a:r>
            <a:r>
              <a:rPr lang="sr-Cyrl-CS" sz="2400" dirty="0" smtClean="0"/>
              <a:t>третман</a:t>
            </a:r>
            <a:r>
              <a:rPr lang="en-US" sz="2400" dirty="0" smtClean="0"/>
              <a:t> </a:t>
            </a:r>
            <a:r>
              <a:rPr lang="sr-Cyrl-CS" sz="2400" dirty="0" smtClean="0"/>
              <a:t>проблема</a:t>
            </a:r>
            <a:r>
              <a:rPr lang="en-US" sz="2400" dirty="0" smtClean="0"/>
              <a:t> (</a:t>
            </a:r>
            <a:r>
              <a:rPr lang="sr-Cyrl-CS" sz="2400" dirty="0" smtClean="0"/>
              <a:t>деловањем</a:t>
            </a:r>
            <a:r>
              <a:rPr lang="en-US" sz="2400" dirty="0" smtClean="0"/>
              <a:t> </a:t>
            </a:r>
            <a:r>
              <a:rPr lang="sr-Cyrl-CS" sz="2400" dirty="0" smtClean="0"/>
              <a:t>на</a:t>
            </a:r>
            <a:r>
              <a:rPr lang="en-US" sz="2400" dirty="0" smtClean="0"/>
              <a:t> </a:t>
            </a:r>
            <a:r>
              <a:rPr lang="sr-Cyrl-CS" sz="2400" dirty="0" smtClean="0"/>
              <a:t>дисталне</a:t>
            </a:r>
            <a:r>
              <a:rPr lang="en-US" sz="2400" dirty="0" smtClean="0"/>
              <a:t> </a:t>
            </a:r>
            <a:r>
              <a:rPr lang="sr-Cyrl-CS" sz="2400" dirty="0" smtClean="0"/>
              <a:t>сегменте</a:t>
            </a:r>
            <a:r>
              <a:rPr lang="en-US" sz="2400" dirty="0" smtClean="0"/>
              <a:t> </a:t>
            </a:r>
            <a:r>
              <a:rPr lang="sr-Cyrl-CS" sz="2400" dirty="0" smtClean="0"/>
              <a:t>активирају</a:t>
            </a:r>
            <a:r>
              <a:rPr lang="en-US" sz="2400" dirty="0" smtClean="0"/>
              <a:t> </a:t>
            </a:r>
            <a:r>
              <a:rPr lang="sr-Cyrl-CS" sz="2400" dirty="0" smtClean="0"/>
              <a:t>се</a:t>
            </a:r>
            <a:r>
              <a:rPr lang="en-US" sz="2400" dirty="0" smtClean="0"/>
              <a:t> </a:t>
            </a:r>
            <a:r>
              <a:rPr lang="sr-Cyrl-CS" sz="2400" dirty="0" smtClean="0"/>
              <a:t>проксимални</a:t>
            </a:r>
            <a:r>
              <a:rPr lang="en-US" sz="2400" dirty="0" smtClean="0"/>
              <a:t> </a:t>
            </a:r>
            <a:r>
              <a:rPr lang="sr-Cyrl-CS" sz="2400" dirty="0" smtClean="0"/>
              <a:t>делови</a:t>
            </a:r>
            <a:r>
              <a:rPr lang="en-US" sz="2400" dirty="0" smtClean="0"/>
              <a:t> ). </a:t>
            </a:r>
            <a:r>
              <a:rPr lang="sr-Cyrl-CS" sz="2400" dirty="0" smtClean="0"/>
              <a:t>Фасилитациони</a:t>
            </a:r>
            <a:r>
              <a:rPr lang="en-US" sz="2400" dirty="0" smtClean="0"/>
              <a:t> </a:t>
            </a:r>
            <a:r>
              <a:rPr lang="sr-Cyrl-CS" sz="2400" dirty="0" smtClean="0"/>
              <a:t>модели</a:t>
            </a:r>
            <a:r>
              <a:rPr lang="en-US" sz="2400" dirty="0" smtClean="0"/>
              <a:t> </a:t>
            </a:r>
            <a:r>
              <a:rPr lang="sr-Cyrl-CS" sz="2400" dirty="0" smtClean="0"/>
              <a:t>покета</a:t>
            </a:r>
            <a:r>
              <a:rPr lang="en-US" sz="2400" dirty="0" smtClean="0"/>
              <a:t> </a:t>
            </a:r>
            <a:r>
              <a:rPr lang="sr-Cyrl-CS" sz="2400" dirty="0" smtClean="0"/>
              <a:t>се</a:t>
            </a:r>
            <a:r>
              <a:rPr lang="en-US" sz="2400" dirty="0" smtClean="0"/>
              <a:t> </a:t>
            </a:r>
            <a:r>
              <a:rPr lang="sr-Cyrl-CS" sz="2400" dirty="0" smtClean="0"/>
              <a:t>комбинују</a:t>
            </a:r>
            <a:r>
              <a:rPr lang="en-US" sz="2400" dirty="0" smtClean="0"/>
              <a:t> </a:t>
            </a:r>
            <a:r>
              <a:rPr lang="sr-Cyrl-CS" sz="2400" dirty="0" smtClean="0"/>
              <a:t>у</a:t>
            </a:r>
            <a:r>
              <a:rPr lang="en-US" sz="2400" dirty="0" smtClean="0"/>
              <a:t> </a:t>
            </a:r>
            <a:r>
              <a:rPr lang="sr-Cyrl-CS" sz="2400" dirty="0" smtClean="0"/>
              <a:t>све</a:t>
            </a:r>
            <a:r>
              <a:rPr lang="en-US" sz="2400" dirty="0" smtClean="0"/>
              <a:t> </a:t>
            </a:r>
            <a:r>
              <a:rPr lang="sr-Cyrl-CS" sz="2400" dirty="0" smtClean="0"/>
              <a:t>три</a:t>
            </a:r>
            <a:r>
              <a:rPr lang="en-US" sz="2400" dirty="0" smtClean="0"/>
              <a:t> </a:t>
            </a:r>
            <a:r>
              <a:rPr lang="sr-Cyrl-CS" sz="2400" dirty="0" smtClean="0"/>
              <a:t>равни</a:t>
            </a:r>
            <a:r>
              <a:rPr lang="en-US" sz="2400" dirty="0" smtClean="0"/>
              <a:t>: 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CC0000"/>
                </a:solidFill>
              </a:rPr>
              <a:t>	</a:t>
            </a:r>
            <a:r>
              <a:rPr lang="sr-Cyrl-CS" sz="2400" dirty="0" smtClean="0"/>
              <a:t>Сагитална</a:t>
            </a:r>
            <a:r>
              <a:rPr lang="en-US" sz="2400" dirty="0" smtClean="0"/>
              <a:t> </a:t>
            </a:r>
            <a:r>
              <a:rPr lang="sr-Cyrl-CS" sz="2400" dirty="0" smtClean="0"/>
              <a:t>раван</a:t>
            </a:r>
            <a:r>
              <a:rPr lang="en-US" sz="2400" dirty="0" smtClean="0"/>
              <a:t>: </a:t>
            </a:r>
            <a:r>
              <a:rPr lang="sr-Cyrl-CS" sz="2400" dirty="0" smtClean="0"/>
              <a:t>флексија</a:t>
            </a:r>
            <a:r>
              <a:rPr lang="en-US" sz="2400" dirty="0" smtClean="0"/>
              <a:t> -</a:t>
            </a:r>
            <a:r>
              <a:rPr lang="sr-Cyrl-CS" sz="2400" dirty="0" smtClean="0"/>
              <a:t>екстензија</a:t>
            </a:r>
            <a:r>
              <a:rPr lang="en-US" sz="2400" dirty="0" smtClean="0"/>
              <a:t>,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	</a:t>
            </a:r>
            <a:r>
              <a:rPr lang="sr-Cyrl-CS" sz="2400" dirty="0" smtClean="0"/>
              <a:t>Фронтална</a:t>
            </a:r>
            <a:r>
              <a:rPr lang="en-US" sz="2400" dirty="0" smtClean="0"/>
              <a:t> </a:t>
            </a:r>
            <a:r>
              <a:rPr lang="sr-Cyrl-CS" sz="2400" dirty="0" smtClean="0"/>
              <a:t>раван</a:t>
            </a:r>
            <a:r>
              <a:rPr lang="en-US" sz="2400" dirty="0" smtClean="0"/>
              <a:t>: </a:t>
            </a:r>
            <a:r>
              <a:rPr lang="sr-Cyrl-CS" sz="2400" dirty="0" smtClean="0"/>
              <a:t>абдукција</a:t>
            </a:r>
            <a:r>
              <a:rPr lang="en-US" sz="2400" dirty="0" smtClean="0"/>
              <a:t> </a:t>
            </a:r>
            <a:r>
              <a:rPr lang="sr-Cyrl-CS" sz="2400" dirty="0" smtClean="0"/>
              <a:t>и</a:t>
            </a:r>
            <a:r>
              <a:rPr lang="en-US" sz="2400" dirty="0" smtClean="0"/>
              <a:t> </a:t>
            </a:r>
            <a:r>
              <a:rPr lang="sr-Cyrl-CS" sz="2400" dirty="0" smtClean="0"/>
              <a:t>аддукција</a:t>
            </a:r>
            <a:r>
              <a:rPr lang="en-US" sz="2400" dirty="0" smtClean="0"/>
              <a:t> </a:t>
            </a:r>
            <a:r>
              <a:rPr lang="sr-Cyrl-CS" sz="2400" dirty="0" smtClean="0"/>
              <a:t>екстремитета</a:t>
            </a:r>
            <a:r>
              <a:rPr lang="en-US" sz="2400" dirty="0" smtClean="0"/>
              <a:t>; </a:t>
            </a:r>
            <a:r>
              <a:rPr lang="sr-Cyrl-CS" sz="2400" dirty="0" smtClean="0"/>
              <a:t>латерална</a:t>
            </a:r>
            <a:r>
              <a:rPr lang="en-US" sz="2400" dirty="0" smtClean="0"/>
              <a:t> </a:t>
            </a:r>
            <a:r>
              <a:rPr lang="sr-Latn-CS" sz="2400" dirty="0"/>
              <a:t>	</a:t>
            </a:r>
            <a:r>
              <a:rPr lang="sr-Cyrl-CS" sz="2400" dirty="0" smtClean="0"/>
              <a:t>флексија</a:t>
            </a:r>
            <a:r>
              <a:rPr lang="en-US" sz="2400" dirty="0" smtClean="0"/>
              <a:t> </a:t>
            </a:r>
            <a:r>
              <a:rPr lang="sr-Cyrl-CS" sz="2400" dirty="0" smtClean="0"/>
              <a:t>трупа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	</a:t>
            </a:r>
            <a:r>
              <a:rPr lang="sr-Cyrl-CS" sz="2400" dirty="0" smtClean="0"/>
              <a:t>Трансверзална</a:t>
            </a:r>
            <a:r>
              <a:rPr lang="en-US" sz="2400" dirty="0" smtClean="0"/>
              <a:t> </a:t>
            </a:r>
            <a:r>
              <a:rPr lang="sr-Cyrl-CS" sz="2400" dirty="0" smtClean="0"/>
              <a:t>раван</a:t>
            </a:r>
            <a:r>
              <a:rPr lang="en-US" sz="2400" dirty="0" smtClean="0"/>
              <a:t>: </a:t>
            </a:r>
            <a:r>
              <a:rPr lang="sr-Cyrl-CS" sz="2400" dirty="0" smtClean="0"/>
              <a:t>ротација</a:t>
            </a:r>
            <a:r>
              <a:rPr lang="en-US" sz="2400" dirty="0" smtClean="0"/>
              <a:t>. </a:t>
            </a:r>
            <a:endParaRPr lang="sr-Cyrl-CS" sz="2400" dirty="0" smtClean="0"/>
          </a:p>
          <a:p>
            <a:pPr>
              <a:lnSpc>
                <a:spcPct val="90000"/>
              </a:lnSpc>
            </a:pPr>
            <a:r>
              <a:rPr lang="sr-Cyrl-CS" sz="2400" dirty="0" smtClean="0"/>
              <a:t>Покрет</a:t>
            </a:r>
            <a:r>
              <a:rPr lang="en-US" sz="2400" dirty="0" smtClean="0"/>
              <a:t> </a:t>
            </a:r>
            <a:r>
              <a:rPr lang="sr-Latn-CS" sz="2400" dirty="0" smtClean="0"/>
              <a:t>Fl</a:t>
            </a:r>
            <a:r>
              <a:rPr lang="en-US" sz="2400" dirty="0" smtClean="0"/>
              <a:t>-</a:t>
            </a:r>
            <a:r>
              <a:rPr lang="sr-Latn-CS" sz="2400" dirty="0" smtClean="0"/>
              <a:t>Add-Rext </a:t>
            </a:r>
            <a:r>
              <a:rPr lang="sr-Cyrl-CS" sz="2400" dirty="0" smtClean="0"/>
              <a:t>рамена</a:t>
            </a:r>
            <a:r>
              <a:rPr lang="en-US" sz="2400" dirty="0" smtClean="0"/>
              <a:t> </a:t>
            </a:r>
            <a:r>
              <a:rPr lang="sr-Cyrl-CS" sz="2400" dirty="0" smtClean="0"/>
              <a:t>захтева</a:t>
            </a:r>
            <a:r>
              <a:rPr lang="en-US" sz="2400" dirty="0" smtClean="0"/>
              <a:t> </a:t>
            </a:r>
            <a:r>
              <a:rPr lang="sr-Cyrl-CS" sz="2400" dirty="0" smtClean="0"/>
              <a:t>покрет</a:t>
            </a:r>
            <a:r>
              <a:rPr lang="en-US" sz="2400" dirty="0" smtClean="0"/>
              <a:t> </a:t>
            </a:r>
            <a:r>
              <a:rPr lang="sr-Latn-CS" sz="2400" dirty="0" smtClean="0"/>
              <a:t>Ex</a:t>
            </a:r>
            <a:r>
              <a:rPr lang="en-US" sz="2400" dirty="0" smtClean="0"/>
              <a:t>-</a:t>
            </a:r>
            <a:r>
              <a:rPr lang="sr-Latn-CS" sz="2400" dirty="0" smtClean="0"/>
              <a:t>Abd-RInt</a:t>
            </a:r>
            <a:r>
              <a:rPr lang="en-US" sz="2400" dirty="0" smtClean="0"/>
              <a:t> </a:t>
            </a:r>
            <a:r>
              <a:rPr lang="sr-Cyrl-CS" sz="2400" dirty="0" smtClean="0"/>
              <a:t>као</a:t>
            </a:r>
            <a:r>
              <a:rPr lang="en-US" sz="2400" dirty="0" smtClean="0"/>
              <a:t> </a:t>
            </a:r>
            <a:r>
              <a:rPr lang="sr-Cyrl-CS" sz="2400" dirty="0" smtClean="0"/>
              <a:t>антагонистички</a:t>
            </a:r>
            <a:r>
              <a:rPr lang="en-US" sz="2400" dirty="0" smtClean="0"/>
              <a:t> </a:t>
            </a:r>
            <a:r>
              <a:rPr lang="sr-Cyrl-CS" sz="2400" dirty="0" smtClean="0"/>
              <a:t>модел</a:t>
            </a:r>
            <a:r>
              <a:rPr lang="en-US" sz="2400" dirty="0" smtClean="0"/>
              <a:t> </a:t>
            </a:r>
            <a:r>
              <a:rPr lang="sr-Cyrl-CS" sz="2400" dirty="0" smtClean="0"/>
              <a:t>који</a:t>
            </a:r>
            <a:r>
              <a:rPr lang="en-US" sz="2400" dirty="0" smtClean="0"/>
              <a:t> </a:t>
            </a:r>
            <a:r>
              <a:rPr lang="sr-Cyrl-CS" sz="2400" dirty="0" smtClean="0"/>
              <a:t>чини</a:t>
            </a:r>
            <a:r>
              <a:rPr lang="en-US" sz="2400" dirty="0" smtClean="0"/>
              <a:t> </a:t>
            </a:r>
            <a:r>
              <a:rPr lang="sr-Cyrl-CS" sz="2400" dirty="0" smtClean="0">
                <a:solidFill>
                  <a:srgbClr val="FF0000"/>
                </a:solidFill>
              </a:rPr>
              <a:t>дијагоналу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Базични неурофизиолошки принципи - Шерингтон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x-none" sz="2400" dirty="0" smtClean="0">
                <a:solidFill>
                  <a:srgbClr val="00B050"/>
                </a:solidFill>
              </a:rPr>
              <a:t>Сукцесивна ексцитација</a:t>
            </a:r>
            <a:r>
              <a:rPr lang="x-none" sz="2400" dirty="0" smtClean="0"/>
              <a:t> </a:t>
            </a:r>
          </a:p>
          <a:p>
            <a:r>
              <a:rPr lang="x-none" sz="2400" dirty="0" smtClean="0"/>
              <a:t>Повећана ексцитација агонистичких мишића након стимулације (контракције) антагониста</a:t>
            </a:r>
          </a:p>
          <a:p>
            <a:pPr>
              <a:buNone/>
            </a:pPr>
            <a:r>
              <a:rPr lang="x-none" sz="2400" dirty="0" smtClean="0">
                <a:solidFill>
                  <a:srgbClr val="00B050"/>
                </a:solidFill>
              </a:rPr>
              <a:t>Реципрочна инхибиција</a:t>
            </a:r>
            <a:endParaRPr lang="x-none" sz="2400" dirty="0" smtClean="0"/>
          </a:p>
          <a:p>
            <a:r>
              <a:rPr lang="x-none" sz="2400" dirty="0" smtClean="0"/>
              <a:t>Контракција агониста </a:t>
            </a:r>
            <a:r>
              <a:rPr lang="x-none" sz="2400" smtClean="0"/>
              <a:t>је праћен</a:t>
            </a:r>
            <a:r>
              <a:rPr lang="sr-Cyrl-CS" sz="2400" dirty="0" smtClean="0"/>
              <a:t>а</a:t>
            </a:r>
            <a:r>
              <a:rPr lang="x-none" sz="2400" smtClean="0"/>
              <a:t> </a:t>
            </a:r>
            <a:r>
              <a:rPr lang="x-none" sz="2400" dirty="0" smtClean="0"/>
              <a:t>истовременом </a:t>
            </a:r>
            <a:r>
              <a:rPr lang="x-none" sz="2400" smtClean="0"/>
              <a:t>инхибицијом антагониста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sr-Cyrl-CS" sz="2400" dirty="0" smtClean="0"/>
              <a:t>радимо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контракцију</a:t>
            </a:r>
            <a:r>
              <a:rPr lang="sr-Latn-CS" sz="2400" dirty="0" smtClean="0"/>
              <a:t> </a:t>
            </a:r>
            <a:r>
              <a:rPr lang="sr-Cyrl-CS" sz="2400" dirty="0" smtClean="0"/>
              <a:t>мишићне</a:t>
            </a:r>
            <a:r>
              <a:rPr lang="sr-Latn-CS" sz="2400" dirty="0" smtClean="0"/>
              <a:t> </a:t>
            </a:r>
            <a:r>
              <a:rPr lang="sr-Cyrl-CS" sz="2400" dirty="0" smtClean="0"/>
              <a:t>групе</a:t>
            </a:r>
            <a:r>
              <a:rPr lang="sr-Latn-CS" sz="2400" dirty="0" smtClean="0"/>
              <a:t> </a:t>
            </a:r>
            <a:r>
              <a:rPr lang="sr-Cyrl-CS" sz="2400" dirty="0" smtClean="0"/>
              <a:t>супротне оној</a:t>
            </a:r>
            <a:r>
              <a:rPr lang="sr-Latn-CS" sz="2400" dirty="0" smtClean="0"/>
              <a:t> </a:t>
            </a:r>
            <a:r>
              <a:rPr lang="sr-Cyrl-CS" sz="2400" dirty="0" smtClean="0"/>
              <a:t>коју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истежемо</a:t>
            </a:r>
            <a:r>
              <a:rPr lang="sr-Latn-CS" sz="2400" dirty="0" smtClean="0"/>
              <a:t> </a:t>
            </a:r>
            <a:r>
              <a:rPr lang="sr-Cyrl-CS" sz="2400" dirty="0" smtClean="0"/>
              <a:t>да</a:t>
            </a:r>
            <a:r>
              <a:rPr lang="sr-Latn-CS" sz="2400" dirty="0" smtClean="0"/>
              <a:t> </a:t>
            </a:r>
            <a:r>
              <a:rPr lang="sr-Cyrl-CS" sz="2400" dirty="0" smtClean="0"/>
              <a:t>би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постигли</a:t>
            </a:r>
            <a:r>
              <a:rPr lang="sr-Latn-CS" sz="2400" dirty="0" smtClean="0"/>
              <a:t> </a:t>
            </a:r>
            <a:r>
              <a:rPr lang="sr-Cyrl-CS" sz="2400" b="1" dirty="0" smtClean="0">
                <a:solidFill>
                  <a:srgbClr val="FF0000"/>
                </a:solidFill>
              </a:rPr>
              <a:t>реципрочну</a:t>
            </a:r>
            <a:r>
              <a:rPr lang="sr-Latn-CS" sz="2400" b="1" dirty="0" smtClean="0">
                <a:solidFill>
                  <a:srgbClr val="FF0000"/>
                </a:solidFill>
              </a:rPr>
              <a:t> </a:t>
            </a:r>
            <a:r>
              <a:rPr lang="sr-Cyrl-CS" sz="2400" b="1" dirty="0" smtClean="0">
                <a:solidFill>
                  <a:srgbClr val="FF0000"/>
                </a:solidFill>
              </a:rPr>
              <a:t>инхибицију</a:t>
            </a:r>
            <a:r>
              <a:rPr lang="sr-Latn-CS" sz="2400" dirty="0" smtClean="0">
                <a:solidFill>
                  <a:srgbClr val="FF0000"/>
                </a:solidFill>
              </a:rPr>
              <a:t> - </a:t>
            </a:r>
            <a:r>
              <a:rPr lang="sr-Cyrl-CS" sz="2400" dirty="0" smtClean="0"/>
              <a:t>рефлексно</a:t>
            </a:r>
            <a:r>
              <a:rPr lang="sr-Latn-CS" sz="2400" dirty="0" smtClean="0"/>
              <a:t> </a:t>
            </a:r>
            <a:r>
              <a:rPr lang="sr-Cyrl-CS" sz="2400" dirty="0" smtClean="0"/>
              <a:t>опуштање</a:t>
            </a:r>
            <a:r>
              <a:rPr lang="sr-Latn-CS" sz="2400" dirty="0" smtClean="0"/>
              <a:t> </a:t>
            </a:r>
            <a:r>
              <a:rPr lang="sr-Cyrl-CS" sz="2400" dirty="0" smtClean="0"/>
              <a:t>дешава се</a:t>
            </a:r>
            <a:r>
              <a:rPr lang="sr-Latn-CS" sz="2400" dirty="0" smtClean="0"/>
              <a:t> </a:t>
            </a:r>
            <a:r>
              <a:rPr lang="sr-Cyrl-CS" sz="2400" dirty="0" smtClean="0"/>
              <a:t>у</a:t>
            </a:r>
            <a:r>
              <a:rPr lang="sr-Latn-CS" sz="2400" dirty="0" smtClean="0"/>
              <a:t> </a:t>
            </a:r>
            <a:r>
              <a:rPr lang="sr-Cyrl-CS" sz="2400" dirty="0" smtClean="0"/>
              <a:t>мишићу</a:t>
            </a:r>
            <a:r>
              <a:rPr lang="sr-Latn-CS" sz="2400" dirty="0" smtClean="0"/>
              <a:t> </a:t>
            </a:r>
            <a:r>
              <a:rPr lang="sr-Cyrl-CS" sz="2400" dirty="0" smtClean="0"/>
              <a:t>који</a:t>
            </a:r>
            <a:r>
              <a:rPr lang="sr-Latn-CS" sz="2400" dirty="0" smtClean="0"/>
              <a:t> </a:t>
            </a:r>
            <a:r>
              <a:rPr lang="sr-Cyrl-CS" sz="2400" dirty="0" smtClean="0"/>
              <a:t>је</a:t>
            </a:r>
            <a:r>
              <a:rPr lang="sr-Latn-CS" sz="2400" dirty="0" smtClean="0"/>
              <a:t> </a:t>
            </a:r>
            <a:r>
              <a:rPr lang="sr-Cyrl-CS" sz="2400" dirty="0" smtClean="0"/>
              <a:t>супротан</a:t>
            </a:r>
            <a:r>
              <a:rPr lang="sr-Latn-CS" sz="2400" dirty="0" smtClean="0"/>
              <a:t> </a:t>
            </a:r>
            <a:r>
              <a:rPr lang="sr-Cyrl-CS" sz="2400" dirty="0" smtClean="0"/>
              <a:t>мишићу</a:t>
            </a:r>
            <a:r>
              <a:rPr lang="sr-Latn-CS" sz="2400" dirty="0" smtClean="0"/>
              <a:t> </a:t>
            </a:r>
            <a:r>
              <a:rPr lang="sr-Cyrl-CS" sz="2400" dirty="0" smtClean="0"/>
              <a:t>чију</a:t>
            </a:r>
            <a:r>
              <a:rPr lang="sr-Latn-CS" sz="2400" dirty="0" smtClean="0"/>
              <a:t> </a:t>
            </a:r>
            <a:r>
              <a:rPr lang="sr-Cyrl-CS" sz="2400" dirty="0" smtClean="0"/>
              <a:t>тетиву</a:t>
            </a:r>
            <a:r>
              <a:rPr lang="sr-Latn-CS" sz="2400" dirty="0" smtClean="0"/>
              <a:t> </a:t>
            </a:r>
            <a:r>
              <a:rPr lang="sr-Cyrl-CS" sz="2400" dirty="0" smtClean="0"/>
              <a:t>стимулишемо</a:t>
            </a:r>
            <a:r>
              <a:rPr lang="sr-Latn-CS" sz="2400" dirty="0" smtClean="0"/>
              <a:t>.</a:t>
            </a:r>
            <a:endParaRPr lang="x-none" sz="2400" dirty="0" smtClean="0"/>
          </a:p>
          <a:p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</a:rPr>
              <a:t>Кинезитерапија</a:t>
            </a:r>
            <a:r>
              <a:rPr lang="sr-Latn-CS" dirty="0" smtClean="0">
                <a:latin typeface="Calibri" pitchFamily="34" charset="0"/>
              </a:rPr>
              <a:t> - </a:t>
            </a:r>
            <a:r>
              <a:rPr lang="sr-Cyrl-CS" dirty="0" smtClean="0">
                <a:latin typeface="Calibri" pitchFamily="34" charset="0"/>
              </a:rPr>
              <a:t>дефиниција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dirty="0" smtClean="0">
                <a:latin typeface="Calibri" pitchFamily="34" charset="0"/>
              </a:rPr>
              <a:t>Кинезитерапија</a:t>
            </a:r>
            <a:r>
              <a:rPr lang="sr-Latn-CS" dirty="0" smtClean="0">
                <a:latin typeface="Calibri" pitchFamily="34" charset="0"/>
              </a:rPr>
              <a:t> (</a:t>
            </a:r>
            <a:r>
              <a:rPr lang="sr-Cyrl-CS" dirty="0" smtClean="0">
                <a:latin typeface="Calibri" pitchFamily="34" charset="0"/>
              </a:rPr>
              <a:t>гр</a:t>
            </a:r>
            <a:r>
              <a:rPr lang="sr-Latn-CS" dirty="0" smtClean="0">
                <a:latin typeface="Calibri" pitchFamily="34" charset="0"/>
              </a:rPr>
              <a:t>. </a:t>
            </a:r>
            <a:r>
              <a:rPr lang="sr-Cyrl-CS" dirty="0" smtClean="0">
                <a:latin typeface="Calibri" pitchFamily="34" charset="0"/>
              </a:rPr>
              <a:t>кинеин</a:t>
            </a:r>
            <a:r>
              <a:rPr lang="sr-Latn-CS" dirty="0" smtClean="0">
                <a:latin typeface="Calibri" pitchFamily="34" charset="0"/>
              </a:rPr>
              <a:t>-</a:t>
            </a:r>
            <a:r>
              <a:rPr lang="sr-Cyrl-CS" dirty="0" smtClean="0">
                <a:latin typeface="Calibri" pitchFamily="34" charset="0"/>
              </a:rPr>
              <a:t>кретати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се</a:t>
            </a:r>
            <a:r>
              <a:rPr lang="sr-Latn-CS" dirty="0" smtClean="0">
                <a:latin typeface="Calibri" pitchFamily="34" charset="0"/>
              </a:rPr>
              <a:t>) </a:t>
            </a:r>
            <a:r>
              <a:rPr lang="sr-Cyrl-CS" dirty="0" smtClean="0">
                <a:latin typeface="Calibri" pitchFamily="34" charset="0"/>
              </a:rPr>
              <a:t>је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област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физикалне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терапије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која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се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бави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применом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вежби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ради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очувања</a:t>
            </a:r>
            <a:r>
              <a:rPr lang="sr-Latn-CS" dirty="0" smtClean="0">
                <a:latin typeface="Calibri" pitchFamily="34" charset="0"/>
              </a:rPr>
              <a:t>, </a:t>
            </a:r>
            <a:r>
              <a:rPr lang="sr-Cyrl-CS" dirty="0" smtClean="0">
                <a:latin typeface="Calibri" pitchFamily="34" charset="0"/>
              </a:rPr>
              <a:t>успостављања</a:t>
            </a:r>
            <a:r>
              <a:rPr lang="sr-Latn-CS" dirty="0" smtClean="0">
                <a:latin typeface="Calibri" pitchFamily="34" charset="0"/>
              </a:rPr>
              <a:t>, </a:t>
            </a:r>
            <a:r>
              <a:rPr lang="sr-Cyrl-CS" dirty="0" smtClean="0">
                <a:latin typeface="Calibri" pitchFamily="34" charset="0"/>
              </a:rPr>
              <a:t>развијања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замене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функције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локомоторног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система</a:t>
            </a:r>
            <a:r>
              <a:rPr lang="sr-Latn-CS" dirty="0" smtClean="0">
                <a:latin typeface="Calibri" pitchFamily="34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dirty="0" smtClean="0">
                <a:latin typeface="Calibri" pitchFamily="34" charset="0"/>
              </a:rPr>
              <a:t>Агенс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је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b="1" dirty="0" smtClean="0">
                <a:latin typeface="Calibri" pitchFamily="34" charset="0"/>
              </a:rPr>
              <a:t>покрет</a:t>
            </a:r>
            <a:r>
              <a:rPr lang="sr-Latn-CS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Елементи ПНФ технике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en-US" dirty="0" smtClean="0"/>
              <a:t> </a:t>
            </a:r>
            <a:endParaRPr lang="x-none" dirty="0" smtClean="0"/>
          </a:p>
          <a:p>
            <a:pPr marL="796925" lvl="0" indent="-514350">
              <a:buFont typeface="+mj-lt"/>
              <a:buAutoNum type="arabicPeriod"/>
            </a:pPr>
            <a:r>
              <a:rPr lang="en-US" dirty="0" err="1" smtClean="0"/>
              <a:t>отпор</a:t>
            </a:r>
            <a:r>
              <a:rPr lang="en-US" dirty="0" smtClean="0"/>
              <a:t>, </a:t>
            </a:r>
            <a:endParaRPr lang="x-none" dirty="0" smtClean="0"/>
          </a:p>
          <a:p>
            <a:pPr marL="796925" lvl="0" indent="-514350">
              <a:buFont typeface="+mj-lt"/>
              <a:buAutoNum type="arabicPeriod"/>
            </a:pPr>
            <a:r>
              <a:rPr lang="en-US" dirty="0" err="1" smtClean="0"/>
              <a:t>ирадијација</a:t>
            </a:r>
            <a:r>
              <a:rPr lang="en-US" dirty="0" smtClean="0"/>
              <a:t>, </a:t>
            </a:r>
            <a:endParaRPr lang="x-none" dirty="0" smtClean="0"/>
          </a:p>
          <a:p>
            <a:pPr marL="796925" lvl="0" indent="-514350">
              <a:buFont typeface="+mj-lt"/>
              <a:buAutoNum type="arabicPeriod"/>
            </a:pPr>
            <a:r>
              <a:rPr lang="en-US" dirty="0" err="1" smtClean="0"/>
              <a:t>мануелни</a:t>
            </a:r>
            <a:r>
              <a:rPr lang="en-US" dirty="0" smtClean="0"/>
              <a:t> </a:t>
            </a:r>
            <a:r>
              <a:rPr lang="en-US" dirty="0" err="1" smtClean="0"/>
              <a:t>контакт</a:t>
            </a:r>
            <a:r>
              <a:rPr lang="en-US" dirty="0" smtClean="0"/>
              <a:t>, </a:t>
            </a:r>
            <a:endParaRPr lang="x-none" dirty="0" smtClean="0"/>
          </a:p>
          <a:p>
            <a:pPr marL="796925" lvl="0" indent="-514350">
              <a:buFont typeface="+mj-lt"/>
              <a:buAutoNum type="arabicPeriod"/>
            </a:pPr>
            <a:r>
              <a:rPr lang="en-US" dirty="0" err="1" smtClean="0"/>
              <a:t>анализа</a:t>
            </a:r>
            <a:r>
              <a:rPr lang="en-US" dirty="0" smtClean="0"/>
              <a:t> </a:t>
            </a:r>
            <a:r>
              <a:rPr lang="en-US" dirty="0" err="1" smtClean="0"/>
              <a:t>положаја</a:t>
            </a:r>
            <a:r>
              <a:rPr lang="en-US" dirty="0" smtClean="0"/>
              <a:t> и </a:t>
            </a:r>
            <a:r>
              <a:rPr lang="en-US" dirty="0" err="1" smtClean="0"/>
              <a:t>механике</a:t>
            </a:r>
            <a:r>
              <a:rPr lang="en-US" dirty="0" smtClean="0"/>
              <a:t> </a:t>
            </a:r>
            <a:r>
              <a:rPr lang="en-US" dirty="0" err="1" smtClean="0"/>
              <a:t>тела</a:t>
            </a:r>
            <a:r>
              <a:rPr lang="en-US" dirty="0" smtClean="0"/>
              <a:t> </a:t>
            </a:r>
            <a:r>
              <a:rPr lang="en-US" dirty="0" err="1" smtClean="0"/>
              <a:t>терапеута</a:t>
            </a:r>
            <a:r>
              <a:rPr lang="en-US" dirty="0" smtClean="0"/>
              <a:t>,</a:t>
            </a:r>
            <a:endParaRPr lang="x-none" dirty="0" smtClean="0"/>
          </a:p>
          <a:p>
            <a:pPr marL="796925" lvl="0" indent="-514350">
              <a:buFont typeface="+mj-lt"/>
              <a:buAutoNum type="arabicPeriod"/>
            </a:pPr>
            <a:r>
              <a:rPr lang="en-US" dirty="0" err="1" smtClean="0"/>
              <a:t>вербални</a:t>
            </a:r>
            <a:r>
              <a:rPr lang="en-US" dirty="0" smtClean="0"/>
              <a:t> </a:t>
            </a:r>
            <a:r>
              <a:rPr lang="en-US" dirty="0" err="1" smtClean="0"/>
              <a:t>стимулуси</a:t>
            </a:r>
            <a:endParaRPr lang="x-none" dirty="0" smtClean="0"/>
          </a:p>
          <a:p>
            <a:pPr marL="796925" lvl="0" indent="-514350">
              <a:buFont typeface="+mj-lt"/>
              <a:buAutoNum type="arabicPeriod"/>
            </a:pPr>
            <a:r>
              <a:rPr lang="en-US" dirty="0" err="1" smtClean="0"/>
              <a:t>визуелни</a:t>
            </a:r>
            <a:r>
              <a:rPr lang="en-US" dirty="0" smtClean="0"/>
              <a:t> </a:t>
            </a:r>
            <a:r>
              <a:rPr lang="en-US" dirty="0" err="1" smtClean="0"/>
              <a:t>стимулуси</a:t>
            </a:r>
            <a:r>
              <a:rPr lang="en-US" dirty="0" smtClean="0"/>
              <a:t>  </a:t>
            </a:r>
            <a:endParaRPr lang="x-none" dirty="0" smtClean="0"/>
          </a:p>
          <a:p>
            <a:pPr marL="796925" lvl="0" indent="-514350">
              <a:buFont typeface="+mj-lt"/>
              <a:buAutoNum type="arabicPeriod"/>
            </a:pPr>
            <a:r>
              <a:rPr lang="en-US" dirty="0" err="1" smtClean="0"/>
              <a:t>тракција</a:t>
            </a:r>
            <a:r>
              <a:rPr lang="en-US" dirty="0" smtClean="0"/>
              <a:t> и </a:t>
            </a:r>
            <a:r>
              <a:rPr lang="en-US" dirty="0" err="1" smtClean="0"/>
              <a:t>апроксимација</a:t>
            </a:r>
            <a:r>
              <a:rPr lang="en-US" dirty="0" smtClean="0"/>
              <a:t>,</a:t>
            </a:r>
            <a:endParaRPr lang="x-none" dirty="0" smtClean="0"/>
          </a:p>
          <a:p>
            <a:pPr marL="796925" lvl="0" indent="-514350">
              <a:buFont typeface="+mj-lt"/>
              <a:buAutoNum type="arabicPeriod"/>
            </a:pPr>
            <a:r>
              <a:rPr lang="en-US" dirty="0" err="1" smtClean="0"/>
              <a:t>истезање</a:t>
            </a:r>
            <a:r>
              <a:rPr lang="en-US" dirty="0" smtClean="0"/>
              <a:t>, </a:t>
            </a:r>
            <a:endParaRPr lang="x-none" dirty="0" smtClean="0"/>
          </a:p>
          <a:p>
            <a:pPr marL="796925" indent="-514350">
              <a:buFont typeface="+mj-lt"/>
              <a:buAutoNum type="arabicPeriod"/>
            </a:pPr>
            <a:r>
              <a:rPr lang="en-US" dirty="0" err="1" smtClean="0"/>
              <a:t>тајминг</a:t>
            </a:r>
            <a:r>
              <a:rPr lang="en-US" dirty="0" smtClean="0"/>
              <a:t>,</a:t>
            </a:r>
            <a:endParaRPr lang="x-none" dirty="0" smtClean="0"/>
          </a:p>
          <a:p>
            <a:pPr marL="796925" lvl="0" indent="-514350">
              <a:buFont typeface="+mj-lt"/>
              <a:buAutoNum type="arabicPeriod"/>
            </a:pPr>
            <a:r>
              <a:rPr lang="en-US" dirty="0" err="1" smtClean="0"/>
              <a:t>фа</a:t>
            </a:r>
            <a:r>
              <a:rPr lang="x-none" dirty="0" smtClean="0"/>
              <a:t>ц</a:t>
            </a:r>
            <a:r>
              <a:rPr lang="en-US" dirty="0" err="1" smtClean="0"/>
              <a:t>илитациони</a:t>
            </a:r>
            <a:r>
              <a:rPr lang="en-US" dirty="0" smtClean="0"/>
              <a:t> </a:t>
            </a:r>
            <a:r>
              <a:rPr lang="en-US" dirty="0" err="1" smtClean="0"/>
              <a:t>модели</a:t>
            </a:r>
            <a:r>
              <a:rPr lang="en-US" dirty="0" smtClean="0"/>
              <a:t> </a:t>
            </a:r>
            <a:r>
              <a:rPr lang="en-US" dirty="0" err="1" smtClean="0"/>
              <a:t>покрета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Технике</a:t>
            </a:r>
            <a:r>
              <a:rPr lang="en-US" dirty="0" smtClean="0"/>
              <a:t> </a:t>
            </a:r>
            <a:r>
              <a:rPr lang="sr-Cyrl-CS" dirty="0" smtClean="0"/>
              <a:t>извођења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sr-Latn-CS" sz="2800" dirty="0"/>
              <a:t>1.</a:t>
            </a:r>
            <a:r>
              <a:rPr lang="en-US" sz="2800" dirty="0"/>
              <a:t>	</a:t>
            </a:r>
            <a:r>
              <a:rPr lang="sr-Cyrl-CS" sz="2800" dirty="0" smtClean="0"/>
              <a:t>Ритмичко</a:t>
            </a:r>
            <a:r>
              <a:rPr lang="en-US" sz="2800" dirty="0" smtClean="0"/>
              <a:t> </a:t>
            </a:r>
            <a:r>
              <a:rPr lang="sr-Cyrl-CS" sz="2800" dirty="0" smtClean="0"/>
              <a:t>започињање</a:t>
            </a:r>
            <a:r>
              <a:rPr lang="en-US" sz="2800" dirty="0" smtClean="0"/>
              <a:t>.</a:t>
            </a:r>
            <a:endParaRPr lang="en-US" sz="2800" dirty="0"/>
          </a:p>
          <a:p>
            <a:pPr marL="609600" indent="-609600">
              <a:buFont typeface="Wingdings" pitchFamily="2" charset="2"/>
              <a:buNone/>
            </a:pPr>
            <a:r>
              <a:rPr lang="en-US" sz="2800" dirty="0"/>
              <a:t>2.	</a:t>
            </a:r>
            <a:r>
              <a:rPr lang="sr-Cyrl-CS" sz="2800" dirty="0" smtClean="0"/>
              <a:t>Комбинација</a:t>
            </a:r>
            <a:r>
              <a:rPr lang="en-US" sz="2800" dirty="0" smtClean="0"/>
              <a:t> </a:t>
            </a:r>
            <a:r>
              <a:rPr lang="sr-Cyrl-CS" sz="2800" dirty="0" smtClean="0"/>
              <a:t>изотоника</a:t>
            </a:r>
            <a:r>
              <a:rPr lang="en-US" sz="2800" dirty="0" smtClean="0"/>
              <a:t>.</a:t>
            </a:r>
            <a:endParaRPr lang="en-US" sz="2800" dirty="0"/>
          </a:p>
          <a:p>
            <a:pPr marL="609600" indent="-609600">
              <a:buFont typeface="Wingdings" pitchFamily="2" charset="2"/>
              <a:buNone/>
            </a:pPr>
            <a:r>
              <a:rPr lang="en-US" sz="2800" dirty="0"/>
              <a:t>3.	</a:t>
            </a:r>
            <a:r>
              <a:rPr lang="sr-Cyrl-CS" sz="2800" dirty="0" smtClean="0"/>
              <a:t>Преусмеравање</a:t>
            </a:r>
            <a:r>
              <a:rPr lang="en-US" sz="2800" dirty="0" smtClean="0"/>
              <a:t> </a:t>
            </a:r>
            <a:r>
              <a:rPr lang="sr-Cyrl-CS" sz="2800" dirty="0" smtClean="0"/>
              <a:t>антагониста</a:t>
            </a:r>
            <a:r>
              <a:rPr lang="en-US" sz="2800" dirty="0" smtClean="0"/>
              <a:t> (</a:t>
            </a:r>
            <a:r>
              <a:rPr lang="sr-Cyrl-CS" sz="2800" dirty="0" smtClean="0"/>
              <a:t>динамичко</a:t>
            </a:r>
            <a:r>
              <a:rPr lang="en-US" sz="2800" dirty="0" smtClean="0"/>
              <a:t> </a:t>
            </a:r>
            <a:r>
              <a:rPr lang="sr-Cyrl-CS" sz="2800" dirty="0" smtClean="0"/>
              <a:t>и</a:t>
            </a:r>
            <a:r>
              <a:rPr lang="en-US" sz="2800" dirty="0" smtClean="0"/>
              <a:t> </a:t>
            </a:r>
            <a:r>
              <a:rPr lang="sr-Cyrl-CS" sz="2800" dirty="0" smtClean="0"/>
              <a:t>стабилизирајуће</a:t>
            </a:r>
            <a:r>
              <a:rPr lang="en-US" sz="2800" dirty="0" smtClean="0"/>
              <a:t> </a:t>
            </a:r>
            <a:r>
              <a:rPr lang="sr-Cyrl-CS" sz="2800" dirty="0" smtClean="0"/>
              <a:t>преусмеравање</a:t>
            </a:r>
            <a:r>
              <a:rPr lang="en-US" sz="2800" dirty="0" smtClean="0"/>
              <a:t> </a:t>
            </a:r>
            <a:r>
              <a:rPr lang="sr-Cyrl-CS" sz="2800" dirty="0" smtClean="0"/>
              <a:t>и</a:t>
            </a:r>
            <a:r>
              <a:rPr lang="en-US" sz="2800" dirty="0" smtClean="0"/>
              <a:t> </a:t>
            </a:r>
            <a:r>
              <a:rPr lang="sr-Cyrl-CS" sz="2800" dirty="0" smtClean="0"/>
              <a:t>ритмичка</a:t>
            </a:r>
            <a:r>
              <a:rPr lang="en-US" sz="2800" dirty="0" smtClean="0"/>
              <a:t> </a:t>
            </a:r>
            <a:r>
              <a:rPr lang="sr-Cyrl-CS" sz="2800" dirty="0" smtClean="0"/>
              <a:t>стабилизација</a:t>
            </a:r>
            <a:r>
              <a:rPr lang="en-US" sz="2800" dirty="0" smtClean="0"/>
              <a:t>).</a:t>
            </a:r>
            <a:endParaRPr lang="en-US" sz="2800" dirty="0"/>
          </a:p>
          <a:p>
            <a:pPr marL="609600" indent="-609600">
              <a:buFont typeface="Wingdings" pitchFamily="2" charset="2"/>
              <a:buNone/>
            </a:pPr>
            <a:r>
              <a:rPr lang="en-US" sz="2800" dirty="0"/>
              <a:t>4.	</a:t>
            </a:r>
            <a:r>
              <a:rPr lang="sr-Cyrl-CS" sz="2800" dirty="0" smtClean="0"/>
              <a:t>Понављано</a:t>
            </a:r>
            <a:r>
              <a:rPr lang="en-US" sz="2800" dirty="0" smtClean="0"/>
              <a:t> </a:t>
            </a:r>
            <a:r>
              <a:rPr lang="sr-Cyrl-CS" sz="2800" dirty="0" smtClean="0"/>
              <a:t>истезање</a:t>
            </a:r>
            <a:r>
              <a:rPr lang="en-US" sz="2800" dirty="0" smtClean="0"/>
              <a:t>.</a:t>
            </a:r>
            <a:endParaRPr lang="en-US" sz="2800" dirty="0"/>
          </a:p>
          <a:p>
            <a:pPr marL="609600" indent="-609600">
              <a:buFont typeface="Wingdings" pitchFamily="2" charset="2"/>
              <a:buNone/>
            </a:pPr>
            <a:r>
              <a:rPr lang="en-US" sz="2800" dirty="0"/>
              <a:t>5.	</a:t>
            </a:r>
            <a:r>
              <a:rPr lang="sr-Cyrl-CS" sz="2800" dirty="0" smtClean="0"/>
              <a:t>Контракција</a:t>
            </a:r>
            <a:r>
              <a:rPr lang="en-US" sz="2800" dirty="0" smtClean="0"/>
              <a:t> </a:t>
            </a:r>
            <a:r>
              <a:rPr lang="en-US" sz="2800" dirty="0"/>
              <a:t>- </a:t>
            </a:r>
            <a:r>
              <a:rPr lang="sr-Cyrl-CS" sz="2800" dirty="0" smtClean="0"/>
              <a:t>релаксација</a:t>
            </a:r>
            <a:r>
              <a:rPr lang="en-US" sz="2800" dirty="0" smtClean="0"/>
              <a:t>.</a:t>
            </a:r>
            <a:endParaRPr lang="en-US" sz="2800" dirty="0"/>
          </a:p>
          <a:p>
            <a:pPr marL="609600" indent="-609600">
              <a:buFont typeface="Wingdings" pitchFamily="2" charset="2"/>
              <a:buNone/>
            </a:pPr>
            <a:r>
              <a:rPr lang="en-US" sz="2800" dirty="0"/>
              <a:t>6.	</a:t>
            </a:r>
            <a:r>
              <a:rPr lang="sr-Cyrl-CS" sz="2800" dirty="0" smtClean="0"/>
              <a:t>Издржај</a:t>
            </a:r>
            <a:r>
              <a:rPr lang="en-US" sz="2800" dirty="0" smtClean="0"/>
              <a:t> </a:t>
            </a:r>
            <a:r>
              <a:rPr lang="en-US" sz="2800" dirty="0"/>
              <a:t>- </a:t>
            </a:r>
            <a:r>
              <a:rPr lang="sr-Cyrl-CS" sz="2800" dirty="0" smtClean="0"/>
              <a:t>релаксација</a:t>
            </a:r>
            <a:r>
              <a:rPr lang="en-US" sz="2800" dirty="0" smtClean="0"/>
              <a:t>.</a:t>
            </a:r>
            <a:endParaRPr lang="en-US" sz="2800" dirty="0"/>
          </a:p>
          <a:p>
            <a:pPr marL="609600" indent="-609600"/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Ритмичка стабилизација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5256584" cy="50691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x-none" dirty="0" smtClean="0"/>
              <a:t>Опис:</a:t>
            </a:r>
          </a:p>
          <a:p>
            <a:r>
              <a:rPr lang="x-none" dirty="0" smtClean="0"/>
              <a:t>Терапеут даје отпор агонистима, пацијент врши издржај без намере да изврши покрет</a:t>
            </a:r>
          </a:p>
          <a:p>
            <a:r>
              <a:rPr lang="x-none" dirty="0" smtClean="0"/>
              <a:t>Отпор се полако повећава</a:t>
            </a:r>
          </a:p>
          <a:p>
            <a:r>
              <a:rPr lang="x-none" dirty="0" smtClean="0"/>
              <a:t>Терапеут мења положај руке и даје отпор антагонистима, без паузе</a:t>
            </a:r>
          </a:p>
          <a:p>
            <a:r>
              <a:rPr lang="x-none" dirty="0" smtClean="0"/>
              <a:t>Отпор антагонистима постепено расте, терапеут помера и другу руку</a:t>
            </a:r>
          </a:p>
          <a:p>
            <a:r>
              <a:rPr lang="x-none" dirty="0" smtClean="0"/>
              <a:t>Коришћење тракције или апроксимације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4475" y="1314450"/>
            <a:ext cx="381952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sr-Latn-CS" dirty="0" smtClean="0"/>
              <a:t>Fl-ad-Rint/Ext-abd-Rext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60004"/>
            <a:ext cx="6953969" cy="589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Преусмеравање</a:t>
            </a:r>
            <a:r>
              <a:rPr lang="en-US" dirty="0" smtClean="0"/>
              <a:t> </a:t>
            </a:r>
            <a:r>
              <a:rPr lang="en-US" dirty="0" err="1" smtClean="0"/>
              <a:t>антагониста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8744425" cy="396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Контраиндикације за ПНФ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Контраиндикација</a:t>
            </a:r>
            <a:r>
              <a:rPr lang="en-US" dirty="0" smtClean="0"/>
              <a:t> </a:t>
            </a:r>
            <a:r>
              <a:rPr lang="sr-Cyrl-CS" dirty="0" smtClean="0"/>
              <a:t>је</a:t>
            </a:r>
            <a:r>
              <a:rPr lang="en-US" dirty="0" smtClean="0"/>
              <a:t> </a:t>
            </a:r>
            <a:r>
              <a:rPr lang="sr-Cyrl-CS" dirty="0" smtClean="0"/>
              <a:t>повећање</a:t>
            </a:r>
            <a:r>
              <a:rPr lang="en-US" dirty="0" smtClean="0"/>
              <a:t> </a:t>
            </a:r>
            <a:r>
              <a:rPr lang="sr-Cyrl-CS" dirty="0" smtClean="0"/>
              <a:t>бола</a:t>
            </a:r>
            <a:r>
              <a:rPr lang="en-US" dirty="0" smtClean="0"/>
              <a:t> </a:t>
            </a:r>
            <a:r>
              <a:rPr lang="sr-Cyrl-CS" dirty="0" smtClean="0"/>
              <a:t>током</a:t>
            </a:r>
            <a:r>
              <a:rPr lang="en-US" dirty="0" smtClean="0"/>
              <a:t> </a:t>
            </a:r>
            <a:r>
              <a:rPr lang="sr-Cyrl-CS" dirty="0" smtClean="0"/>
              <a:t>извођења</a:t>
            </a:r>
            <a:r>
              <a:rPr lang="en-US" dirty="0" smtClean="0"/>
              <a:t> </a:t>
            </a:r>
            <a:r>
              <a:rPr lang="sr-Cyrl-CS" dirty="0" smtClean="0"/>
              <a:t>ПНФ</a:t>
            </a:r>
          </a:p>
          <a:p>
            <a:r>
              <a:rPr lang="en-US" dirty="0" smtClean="0"/>
              <a:t> </a:t>
            </a:r>
            <a:r>
              <a:rPr lang="sr-Cyrl-CS" dirty="0" smtClean="0"/>
              <a:t>релативне</a:t>
            </a:r>
            <a:r>
              <a:rPr lang="en-US" dirty="0" smtClean="0"/>
              <a:t> </a:t>
            </a:r>
            <a:r>
              <a:rPr lang="sr-Cyrl-CS" dirty="0" smtClean="0"/>
              <a:t>контраиндикације:</a:t>
            </a:r>
            <a:r>
              <a:rPr lang="en-US" dirty="0" smtClean="0"/>
              <a:t> </a:t>
            </a:r>
            <a:r>
              <a:rPr lang="sr-Cyrl-CS" dirty="0" smtClean="0"/>
              <a:t>несаниран</a:t>
            </a:r>
            <a:r>
              <a:rPr lang="en-US" dirty="0" smtClean="0"/>
              <a:t> </a:t>
            </a:r>
            <a:r>
              <a:rPr lang="sr-Cyrl-CS" dirty="0" smtClean="0"/>
              <a:t>прелом</a:t>
            </a:r>
            <a:r>
              <a:rPr lang="en-US" dirty="0" smtClean="0"/>
              <a:t> (</a:t>
            </a:r>
            <a:r>
              <a:rPr lang="sr-Cyrl-CS" dirty="0" smtClean="0"/>
              <a:t>избегавати</a:t>
            </a:r>
            <a:r>
              <a:rPr lang="en-US" dirty="0" smtClean="0"/>
              <a:t> </a:t>
            </a:r>
            <a:r>
              <a:rPr lang="sr-Cyrl-CS" dirty="0" smtClean="0"/>
              <a:t>апроксимацију</a:t>
            </a:r>
            <a:r>
              <a:rPr lang="en-US" dirty="0" smtClean="0"/>
              <a:t>), </a:t>
            </a:r>
            <a:r>
              <a:rPr lang="sr-Cyrl-CS" dirty="0" smtClean="0"/>
              <a:t>нестабилност</a:t>
            </a:r>
            <a:r>
              <a:rPr lang="en-US" dirty="0" smtClean="0"/>
              <a:t> </a:t>
            </a:r>
            <a:r>
              <a:rPr lang="sr-Cyrl-CS" dirty="0" smtClean="0"/>
              <a:t>третираног</a:t>
            </a:r>
            <a:r>
              <a:rPr lang="en-US" dirty="0" smtClean="0"/>
              <a:t> </a:t>
            </a:r>
            <a:r>
              <a:rPr lang="sr-Cyrl-CS" dirty="0" smtClean="0"/>
              <a:t>зглоба</a:t>
            </a:r>
            <a:r>
              <a:rPr lang="en-US" dirty="0" smtClean="0"/>
              <a:t>  </a:t>
            </a:r>
            <a:r>
              <a:rPr lang="sr-Cyrl-CS" dirty="0" smtClean="0"/>
              <a:t>(избегавати</a:t>
            </a:r>
            <a:r>
              <a:rPr lang="en-US" dirty="0" smtClean="0"/>
              <a:t> </a:t>
            </a:r>
            <a:r>
              <a:rPr lang="sr-Cyrl-CS" dirty="0" smtClean="0"/>
              <a:t>рефлекс</a:t>
            </a:r>
            <a:r>
              <a:rPr lang="en-US" dirty="0" smtClean="0"/>
              <a:t> </a:t>
            </a: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истезање</a:t>
            </a:r>
            <a:r>
              <a:rPr lang="en-US" dirty="0" smtClean="0"/>
              <a:t>)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др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6000" b="1" dirty="0" smtClean="0">
                <a:solidFill>
                  <a:srgbClr val="3333FF"/>
                </a:solidFill>
              </a:rPr>
              <a:t>Плиометри</a:t>
            </a:r>
            <a:r>
              <a:rPr lang="x-none" sz="6000" b="1" smtClean="0">
                <a:solidFill>
                  <a:srgbClr val="3333FF"/>
                </a:solidFill>
              </a:rPr>
              <a:t>ја</a:t>
            </a:r>
            <a:endParaRPr kumimoji="0" lang="sr-Latn-CS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Plyo=porast, metric=merenje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Метода повећања брзине и снаге извођењем покрета против отпора здруженим покретом тела и екстремитета</a:t>
            </a:r>
          </a:p>
          <a:p>
            <a:r>
              <a:rPr lang="sr-Cyrl-CS" dirty="0" smtClean="0"/>
              <a:t>У 1. фази да се мишић</a:t>
            </a:r>
            <a:r>
              <a:rPr lang="sr-Latn-CS" dirty="0" smtClean="0"/>
              <a:t> </a:t>
            </a:r>
            <a:r>
              <a:rPr lang="sr-Cyrl-CS" dirty="0" smtClean="0"/>
              <a:t>што више истегне</a:t>
            </a:r>
          </a:p>
          <a:p>
            <a:r>
              <a:rPr lang="sr-Cyrl-CS" dirty="0" smtClean="0"/>
              <a:t>У 2. фази да се што брже контракује</a:t>
            </a:r>
          </a:p>
          <a:p>
            <a:r>
              <a:rPr lang="sr-Cyrl-CS" dirty="0" smtClean="0"/>
              <a:t>Примери:</a:t>
            </a:r>
            <a:r>
              <a:rPr lang="en-US" dirty="0" smtClean="0"/>
              <a:t> </a:t>
            </a:r>
            <a:r>
              <a:rPr lang="sr-Cyrl-CS" dirty="0" smtClean="0"/>
              <a:t>узастопни брзи чучњеви,</a:t>
            </a:r>
            <a:r>
              <a:rPr lang="en-US" dirty="0" smtClean="0"/>
              <a:t> </a:t>
            </a:r>
            <a:r>
              <a:rPr lang="sr-Cyrl-CS" dirty="0" smtClean="0"/>
              <a:t>брзо бацање медицинке,кугле,копља,диска..</a:t>
            </a:r>
          </a:p>
          <a:p>
            <a:r>
              <a:rPr lang="sr-Cyrl-CS" dirty="0" smtClean="0"/>
              <a:t>За млађе пацијенте у завршној фази лечења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6000" b="1" smtClean="0">
                <a:solidFill>
                  <a:srgbClr val="3333FF"/>
                </a:solidFill>
              </a:rPr>
              <a:t>Хидрок</a:t>
            </a:r>
            <a:r>
              <a:rPr lang="x-none" sz="6000" b="1" smtClean="0">
                <a:solidFill>
                  <a:srgbClr val="3333FF"/>
                </a:solidFill>
              </a:rPr>
              <a:t>инезитерапија</a:t>
            </a:r>
            <a:endParaRPr kumimoji="0" lang="sr-Latn-CS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pisc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24744"/>
            <a:ext cx="830891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"</a:t>
            </a: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Пoкрe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т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п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o 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вoм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eлo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ању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зa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м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e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њу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je 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св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a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к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o 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т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e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р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a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п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e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утск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o 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ср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e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дств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o, 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д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o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к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остала средства не могу заменити покрет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“</a:t>
            </a:r>
            <a:endParaRPr lang="sr-Cyrl-CS" dirty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cs typeface="Times New Roman" pitchFamily="18" charset="0"/>
              </a:rPr>
              <a:t>    </a:t>
            </a:r>
            <a:r>
              <a:rPr lang="sr-Latn-CS" dirty="0" smtClean="0">
                <a:cs typeface="Times New Roman" pitchFamily="18" charset="0"/>
              </a:rPr>
              <a:t>(</a:t>
            </a:r>
            <a:r>
              <a:rPr lang="en-US" dirty="0" smtClean="0">
                <a:cs typeface="Times New Roman" pitchFamily="18" charset="0"/>
              </a:rPr>
              <a:t>Т</a:t>
            </a:r>
            <a:r>
              <a:rPr lang="sr-Latn-CS" dirty="0" smtClean="0">
                <a:cs typeface="Times New Roman" pitchFamily="18" charset="0"/>
              </a:rPr>
              <a:t>is</a:t>
            </a:r>
            <a:r>
              <a:rPr lang="en-US" dirty="0" smtClean="0">
                <a:cs typeface="Times New Roman" pitchFamily="18" charset="0"/>
              </a:rPr>
              <a:t>sоt,1837</a:t>
            </a:r>
            <a:r>
              <a:rPr lang="sr-Latn-CS" dirty="0" smtClean="0">
                <a:cs typeface="Times New Roman" pitchFamily="18" charset="0"/>
              </a:rPr>
              <a:t>)</a:t>
            </a:r>
            <a:endParaRPr lang="en-US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b="1" dirty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b="1" dirty="0" smtClean="0">
                <a:latin typeface="Calibri" pitchFamily="34" charset="0"/>
                <a:cs typeface="Times New Roman" pitchFamily="18" charset="0"/>
              </a:rPr>
              <a:t>   </a:t>
            </a:r>
            <a:r>
              <a:rPr lang="sr-Latn-CS" dirty="0" smtClean="0">
                <a:latin typeface="Calibri" pitchFamily="34" charset="0"/>
                <a:cs typeface="Times New Roman" pitchFamily="18" charset="0"/>
              </a:rPr>
              <a:t>“</a:t>
            </a: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Кретање значи живот”</a:t>
            </a:r>
            <a:endParaRPr lang="en-US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r>
              <a:rPr lang="x-none" sz="2400" smtClean="0"/>
              <a:t>Хидрокинезитерапија </a:t>
            </a:r>
            <a:r>
              <a:rPr lang="en-US" sz="2400" dirty="0" smtClean="0"/>
              <a:t>je </a:t>
            </a:r>
            <a:r>
              <a:rPr lang="sr-Cyrl-CS" sz="2400" dirty="0" smtClean="0"/>
              <a:t>програм </a:t>
            </a:r>
            <a:r>
              <a:rPr lang="x-none" sz="2400" smtClean="0"/>
              <a:t>различитих </a:t>
            </a:r>
            <a:r>
              <a:rPr lang="sr-Cyrl-CS" sz="2400" dirty="0" smtClean="0"/>
              <a:t>вежби које се изводе у води,</a:t>
            </a:r>
            <a:r>
              <a:rPr lang="en-US" sz="2400" dirty="0" smtClean="0"/>
              <a:t> </a:t>
            </a:r>
            <a:r>
              <a:rPr lang="sr-Cyrl-CS" sz="2400" dirty="0" smtClean="0"/>
              <a:t>најчешће у </a:t>
            </a:r>
            <a:r>
              <a:rPr lang="x-none" sz="2400" smtClean="0"/>
              <a:t>базен</a:t>
            </a:r>
            <a:r>
              <a:rPr lang="sr-Cyrl-CS" sz="2400" dirty="0" smtClean="0"/>
              <a:t>у</a:t>
            </a:r>
            <a:r>
              <a:rPr lang="x-none" sz="2400" smtClean="0"/>
              <a:t> </a:t>
            </a:r>
            <a:endParaRPr lang="sr-Cyrl-CS" sz="2400" dirty="0" smtClean="0"/>
          </a:p>
          <a:p>
            <a:r>
              <a:rPr lang="x-none" sz="2400" smtClean="0"/>
              <a:t>истезање</a:t>
            </a:r>
            <a:r>
              <a:rPr lang="x-none" sz="2400" dirty="0" smtClean="0"/>
              <a:t>, јачање, стабилизација зглобова, равнотежа, тренинг хода, </a:t>
            </a:r>
            <a:r>
              <a:rPr lang="x-none" sz="2400" smtClean="0"/>
              <a:t>тренинг издржљивости</a:t>
            </a:r>
            <a:endParaRPr lang="x-none" sz="2400" dirty="0" smtClean="0"/>
          </a:p>
          <a:p>
            <a:endParaRPr lang="x-none" dirty="0" smtClean="0"/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071811"/>
            <a:ext cx="4824536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x-none" sz="2400" dirty="0" smtClean="0"/>
              <a:t>Деловање воде:</a:t>
            </a:r>
          </a:p>
          <a:p>
            <a:pPr marL="722313"/>
            <a:r>
              <a:rPr lang="x-none" sz="2400" dirty="0" smtClean="0"/>
              <a:t>Хидростатско</a:t>
            </a:r>
          </a:p>
          <a:p>
            <a:pPr marL="722313"/>
            <a:r>
              <a:rPr lang="x-none" sz="2400" dirty="0" smtClean="0"/>
              <a:t>Механичко</a:t>
            </a:r>
          </a:p>
          <a:p>
            <a:pPr marL="722313"/>
            <a:r>
              <a:rPr lang="x-none" sz="2400" dirty="0" smtClean="0"/>
              <a:t>Термичко</a:t>
            </a:r>
          </a:p>
          <a:p>
            <a:pPr marL="722313"/>
            <a:r>
              <a:rPr lang="x-none" sz="2400" dirty="0" smtClean="0"/>
              <a:t>Хемијско</a:t>
            </a:r>
          </a:p>
          <a:p>
            <a:pPr marL="722313"/>
            <a:r>
              <a:rPr lang="x-none" sz="2400" dirty="0" smtClean="0"/>
              <a:t>Биолошко</a:t>
            </a:r>
          </a:p>
          <a:p>
            <a:pPr marL="722313"/>
            <a:r>
              <a:rPr lang="x-none" sz="2400" dirty="0" smtClean="0"/>
              <a:t>Психичко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sz="2400" smtClean="0"/>
              <a:t>Тродимензионални </a:t>
            </a:r>
            <a:r>
              <a:rPr lang="x-none" sz="2400" dirty="0" smtClean="0"/>
              <a:t>приступ пацијенту</a:t>
            </a:r>
          </a:p>
          <a:p>
            <a:r>
              <a:rPr lang="x-none" sz="2400" dirty="0" smtClean="0"/>
              <a:t>Смањење ризика од повреда</a:t>
            </a:r>
          </a:p>
          <a:p>
            <a:r>
              <a:rPr lang="sr-Cyrl-CS" sz="2400" dirty="0" smtClean="0"/>
              <a:t>Б</a:t>
            </a:r>
            <a:r>
              <a:rPr lang="x-none" sz="2400" smtClean="0"/>
              <a:t>оља </a:t>
            </a:r>
            <a:r>
              <a:rPr lang="x-none" sz="2400" dirty="0" smtClean="0"/>
              <a:t>релаксација</a:t>
            </a:r>
          </a:p>
          <a:p>
            <a:r>
              <a:rPr lang="sr-Cyrl-CS" sz="2400" dirty="0" smtClean="0"/>
              <a:t>Лакш</a:t>
            </a:r>
            <a:r>
              <a:rPr lang="x-none" sz="2400" smtClean="0"/>
              <a:t>е </a:t>
            </a:r>
            <a:r>
              <a:rPr lang="x-none" sz="2400" dirty="0" smtClean="0"/>
              <a:t>извођење вежби за повећање обима покрета</a:t>
            </a:r>
          </a:p>
          <a:p>
            <a:r>
              <a:rPr lang="x-none" sz="2400" dirty="0" smtClean="0"/>
              <a:t>Започињање програма вежби са отпором</a:t>
            </a:r>
          </a:p>
          <a:p>
            <a:r>
              <a:rPr lang="sr-Cyrl-CS" sz="2400" dirty="0" smtClean="0"/>
              <a:t>Утицај на</a:t>
            </a:r>
            <a:r>
              <a:rPr lang="x-none" sz="2400" smtClean="0"/>
              <a:t> кардиореспираторн</a:t>
            </a:r>
            <a:r>
              <a:rPr lang="sr-Cyrl-CS" sz="2400" dirty="0" smtClean="0"/>
              <a:t>у</a:t>
            </a:r>
            <a:r>
              <a:rPr lang="x-none" sz="2400" smtClean="0"/>
              <a:t> функциј</a:t>
            </a:r>
            <a:r>
              <a:rPr lang="sr-Cyrl-CS" sz="2400" dirty="0" smtClean="0"/>
              <a:t>у</a:t>
            </a:r>
          </a:p>
          <a:p>
            <a:r>
              <a:rPr lang="x-none" sz="2400" smtClean="0"/>
              <a:t>Лакше спровођење мануелних техника</a:t>
            </a:r>
            <a:endParaRPr lang="sr-Cyrl-CS" sz="2400" dirty="0" smtClean="0"/>
          </a:p>
          <a:p>
            <a:r>
              <a:rPr lang="sr-Cyrl-CS" sz="2400" dirty="0" smtClean="0"/>
              <a:t>Занимљивија</a:t>
            </a:r>
          </a:p>
          <a:p>
            <a:endParaRPr lang="sr-Cyrl-CS" sz="2400" dirty="0" smtClean="0"/>
          </a:p>
          <a:p>
            <a:pPr>
              <a:buNone/>
            </a:pPr>
            <a:r>
              <a:rPr lang="sr-Cyrl-CS" sz="2400" dirty="0" smtClean="0"/>
              <a:t> Недостатак:утрошак времена и средстава</a:t>
            </a:r>
            <a:endParaRPr lang="x-none" sz="2400" smtClean="0"/>
          </a:p>
          <a:p>
            <a:endParaRPr lang="x-none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x-none" u="sng" dirty="0" smtClean="0"/>
              <a:t>Контраиндикације</a:t>
            </a:r>
          </a:p>
          <a:p>
            <a:r>
              <a:rPr lang="x-none" dirty="0" smtClean="0"/>
              <a:t>Срчана обољења у декомпензованом стадијуму</a:t>
            </a:r>
          </a:p>
          <a:p>
            <a:r>
              <a:rPr lang="x-none" dirty="0" smtClean="0"/>
              <a:t>Респираторна </a:t>
            </a:r>
            <a:r>
              <a:rPr lang="x-none" smtClean="0"/>
              <a:t>дисфункција (</a:t>
            </a:r>
            <a:r>
              <a:rPr lang="sr-Cyrl-CS" dirty="0" smtClean="0"/>
              <a:t>ВК</a:t>
            </a:r>
            <a:r>
              <a:rPr lang="x-none" smtClean="0"/>
              <a:t> </a:t>
            </a:r>
            <a:r>
              <a:rPr lang="x-none" dirty="0" smtClean="0"/>
              <a:t>мањи од 1 литра)</a:t>
            </a:r>
          </a:p>
          <a:p>
            <a:r>
              <a:rPr lang="x-none" dirty="0" smtClean="0"/>
              <a:t>Озбиљне болести периферне васкуларизације</a:t>
            </a:r>
          </a:p>
          <a:p>
            <a:r>
              <a:rPr lang="x-none" dirty="0" smtClean="0"/>
              <a:t>Опасност од </a:t>
            </a:r>
            <a:r>
              <a:rPr lang="x-none" smtClean="0"/>
              <a:t>крварења </a:t>
            </a:r>
            <a:endParaRPr lang="x-none" dirty="0" smtClean="0"/>
          </a:p>
          <a:p>
            <a:r>
              <a:rPr lang="sr-Cyrl-CS" dirty="0" smtClean="0"/>
              <a:t>Б</a:t>
            </a:r>
            <a:r>
              <a:rPr lang="x-none" smtClean="0"/>
              <a:t>убре</a:t>
            </a:r>
            <a:r>
              <a:rPr lang="sr-Cyrl-CS" dirty="0" smtClean="0"/>
              <a:t>жна инсуфицијенција</a:t>
            </a:r>
            <a:endParaRPr lang="x-none" dirty="0" smtClean="0"/>
          </a:p>
          <a:p>
            <a:r>
              <a:rPr lang="x-none" dirty="0" smtClean="0"/>
              <a:t>Инфективна обољења у акутном стадијуму</a:t>
            </a:r>
          </a:p>
          <a:p>
            <a:r>
              <a:rPr lang="x-none" smtClean="0"/>
              <a:t>Изражена хипер</a:t>
            </a:r>
            <a:r>
              <a:rPr lang="sr-Cyrl-CS" dirty="0" smtClean="0"/>
              <a:t>тензија</a:t>
            </a:r>
            <a:r>
              <a:rPr lang="x-none" smtClean="0"/>
              <a:t> </a:t>
            </a:r>
            <a:r>
              <a:rPr lang="x-none" dirty="0" smtClean="0"/>
              <a:t>и хипотензија</a:t>
            </a:r>
          </a:p>
          <a:p>
            <a:r>
              <a:rPr lang="x-none" dirty="0" smtClean="0"/>
              <a:t>Бронхијална астма са честим нападима</a:t>
            </a:r>
          </a:p>
          <a:p>
            <a:r>
              <a:rPr lang="x-none" dirty="0" smtClean="0"/>
              <a:t>Епилепсија</a:t>
            </a:r>
          </a:p>
          <a:p>
            <a:r>
              <a:rPr lang="x-none" dirty="0" smtClean="0"/>
              <a:t>Дебилност</a:t>
            </a:r>
          </a:p>
          <a:p>
            <a:r>
              <a:rPr lang="x-none" dirty="0" smtClean="0"/>
              <a:t>Инфициране ране и екцеми</a:t>
            </a:r>
          </a:p>
          <a:p>
            <a:pPr>
              <a:buNone/>
            </a:pPr>
            <a:endParaRPr lang="x-none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7061" y="4077072"/>
            <a:ext cx="2366939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x-none" b="1" u="sng" dirty="0" smtClean="0"/>
              <a:t>Центар потиска</a:t>
            </a:r>
          </a:p>
          <a:p>
            <a:r>
              <a:rPr lang="x-none" sz="2400" dirty="0" smtClean="0"/>
              <a:t>Тачка на телу на коју делује сила потиска (</a:t>
            </a:r>
            <a:r>
              <a:rPr lang="x-none" sz="2400" smtClean="0"/>
              <a:t>као тежиште </a:t>
            </a:r>
            <a:r>
              <a:rPr lang="x-none" sz="2400" dirty="0" smtClean="0"/>
              <a:t>у води)</a:t>
            </a:r>
          </a:p>
          <a:p>
            <a:r>
              <a:rPr lang="x-none" sz="2400" dirty="0" smtClean="0"/>
              <a:t>Вертикалне силе потиска које не пролазе кроз центар потиска доводе до ротационих покрета</a:t>
            </a:r>
          </a:p>
          <a:p>
            <a:r>
              <a:rPr lang="x-none" sz="2400" dirty="0" smtClean="0"/>
              <a:t>У усправном ставу, центар потиска је у стернуму</a:t>
            </a:r>
          </a:p>
          <a:p>
            <a:r>
              <a:rPr lang="x-none" sz="2400" dirty="0" smtClean="0"/>
              <a:t>Пацијент који стоји на дну базена је подложан и сили земљине теже и потиска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x-none" sz="2400" b="1" u="sng" dirty="0" smtClean="0"/>
              <a:t>Хидростатски притисак</a:t>
            </a:r>
          </a:p>
          <a:p>
            <a:r>
              <a:rPr lang="x-none" sz="2400" dirty="0" smtClean="0"/>
              <a:t>Притисак који вода врши на потопљен објекат</a:t>
            </a:r>
          </a:p>
          <a:p>
            <a:r>
              <a:rPr lang="x-none" sz="2400" dirty="0" smtClean="0"/>
              <a:t>Према Паскаловом закону, притисак који вода врши на потопљени објекат је једнак на свим површинама објекта</a:t>
            </a:r>
          </a:p>
          <a:p>
            <a:r>
              <a:rPr lang="x-none" sz="2400" dirty="0" smtClean="0"/>
              <a:t>Хидростатски притисак расте са дубином и густином воде</a:t>
            </a:r>
          </a:p>
          <a:p>
            <a:r>
              <a:rPr lang="x-none" sz="2400" dirty="0" smtClean="0"/>
              <a:t>Извођење покрета је теже на већој дубини</a:t>
            </a:r>
          </a:p>
          <a:p>
            <a:r>
              <a:rPr lang="x-none" sz="2400" dirty="0" smtClean="0"/>
              <a:t>Хидростатски притисак побољшава истискивање крви из периферних венских судова, усмерава крв ка срцу, доводи до брадикардије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x-none" b="1" u="sng" dirty="0" smtClean="0"/>
              <a:t>Површински напон</a:t>
            </a:r>
          </a:p>
          <a:p>
            <a:r>
              <a:rPr lang="x-none" sz="2400" dirty="0" smtClean="0"/>
              <a:t>Површина воде се понаша како мембрана под напоном </a:t>
            </a:r>
          </a:p>
          <a:p>
            <a:r>
              <a:rPr lang="x-none" sz="2400" dirty="0" smtClean="0"/>
              <a:t>Отпор на површини воде је већи него у води</a:t>
            </a:r>
          </a:p>
          <a:p>
            <a:r>
              <a:rPr lang="x-none" sz="2400" smtClean="0"/>
              <a:t>Отпор  </a:t>
            </a:r>
            <a:r>
              <a:rPr lang="x-none" sz="2400" dirty="0" smtClean="0"/>
              <a:t>се повећава са повећањем површине која се креће по површини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x-none" b="1" u="sng" dirty="0" smtClean="0"/>
              <a:t>Температура</a:t>
            </a:r>
          </a:p>
          <a:p>
            <a:r>
              <a:rPr lang="x-none" sz="2400" dirty="0" smtClean="0"/>
              <a:t>Не сме бити мања од </a:t>
            </a:r>
            <a:r>
              <a:rPr lang="x-none" sz="2400" smtClean="0"/>
              <a:t>25 </a:t>
            </a:r>
            <a:r>
              <a:rPr lang="sr-Cyrl-CS" sz="2400" dirty="0" smtClean="0"/>
              <a:t>н</a:t>
            </a:r>
            <a:r>
              <a:rPr lang="x-none" sz="2400" smtClean="0"/>
              <a:t>и </a:t>
            </a:r>
            <a:r>
              <a:rPr lang="x-none" sz="2400" dirty="0" smtClean="0"/>
              <a:t>већа од 37 степени</a:t>
            </a:r>
          </a:p>
          <a:p>
            <a:r>
              <a:rPr lang="x-none" sz="2400" dirty="0" smtClean="0"/>
              <a:t>Вежбе флексибилности, снаге и релаксације (26-33 степена)</a:t>
            </a:r>
          </a:p>
          <a:p>
            <a:r>
              <a:rPr lang="x-none" sz="2400" dirty="0" smtClean="0"/>
              <a:t>Кардиоваскулаторни тренинг (26-28 степени), интензивни аеробни </a:t>
            </a:r>
            <a:r>
              <a:rPr lang="x-none" sz="2400" smtClean="0"/>
              <a:t>тренинг ( </a:t>
            </a:r>
            <a:r>
              <a:rPr lang="x-none" sz="2400" dirty="0" smtClean="0"/>
              <a:t>22-26 степена)</a:t>
            </a:r>
          </a:p>
          <a:p>
            <a:r>
              <a:rPr lang="x-none" sz="2400" dirty="0" smtClean="0"/>
              <a:t>Разлика између температуре воде и ваздуха треба да буде око 3 степена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28384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04664"/>
            <a:ext cx="27146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0"/>
            <a:ext cx="27146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996952"/>
            <a:ext cx="26384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429000"/>
            <a:ext cx="27336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2132856"/>
            <a:ext cx="2771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4077072"/>
            <a:ext cx="26765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x-none" b="1" u="sng" dirty="0" smtClean="0"/>
              <a:t>Вежбе истезања</a:t>
            </a:r>
          </a:p>
          <a:p>
            <a:r>
              <a:rPr lang="x-none" sz="2400" dirty="0" smtClean="0"/>
              <a:t>Пацијенти боље подносе вежбе истезања у води због ефеката релаксације, загревања меког ткива, лакоће позиционирања</a:t>
            </a:r>
          </a:p>
          <a:p>
            <a:r>
              <a:rPr lang="x-none" sz="2400" dirty="0" smtClean="0"/>
              <a:t>Међутим, потисак отежава стабилност позиције</a:t>
            </a:r>
          </a:p>
          <a:p>
            <a:r>
              <a:rPr lang="x-none" sz="2400" dirty="0" smtClean="0"/>
              <a:t>Обично се вежбе истезања спроводе у лежећем супинираном положају, са помагалима на врату, струку и ногама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576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Мировање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мишићна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Calibri" pitchFamily="34" charset="0"/>
                <a:cs typeface="Times New Roman" pitchFamily="18" charset="0"/>
              </a:rPr>
              <a:t>снага</a:t>
            </a:r>
            <a:endParaRPr lang="en-US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Кинестетички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импулси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се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не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формирају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јер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нема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активности</a:t>
            </a:r>
            <a:r>
              <a:rPr lang="sr-Latn-CS" sz="2600" dirty="0" smtClean="0">
                <a:latin typeface="Calibri" pitchFamily="34" charset="0"/>
                <a:cs typeface="Times New Roman" pitchFamily="18" charset="0"/>
              </a:rPr>
              <a:t>&gt;o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дсуство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аферентације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и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фасилитације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ЦНС  </a:t>
            </a:r>
            <a:r>
              <a:rPr lang="sr-Latn-CS" sz="2600" dirty="0" smtClean="0">
                <a:latin typeface="Calibri" pitchFamily="34" charset="0"/>
                <a:cs typeface="Times New Roman" pitchFamily="18" charset="0"/>
              </a:rPr>
              <a:t>&gt;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гашење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енграма</a:t>
            </a:r>
            <a:r>
              <a:rPr lang="sr-Latn-CS" sz="2600" dirty="0" smtClean="0">
                <a:latin typeface="Calibri" pitchFamily="34" charset="0"/>
                <a:cs typeface="Times New Roman" pitchFamily="18" charset="0"/>
              </a:rPr>
              <a:t>,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губитак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координације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и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аутоматизма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Latn-CS" sz="2600" dirty="0" smtClean="0">
                <a:latin typeface="Calibri" pitchFamily="34" charset="0"/>
                <a:cs typeface="Times New Roman" pitchFamily="18" charset="0"/>
              </a:rPr>
              <a:t>&gt;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атрофи</a:t>
            </a:r>
            <a:r>
              <a:rPr lang="sr-Latn-CS" sz="2600" dirty="0" smtClean="0">
                <a:latin typeface="Calibri" pitchFamily="34" charset="0"/>
                <a:cs typeface="Times New Roman" pitchFamily="18" charset="0"/>
              </a:rPr>
              <a:t>ja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мишића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.</a:t>
            </a:r>
            <a:endParaRPr lang="sr-Cyrl-CS" sz="2600" dirty="0" smtClean="0">
              <a:latin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To</a:t>
            </a:r>
            <a:r>
              <a:rPr lang="sr-Cyrl-CS" sz="2600" dirty="0" smtClean="0">
                <a:latin typeface="Calibri" pitchFamily="34" charset="0"/>
                <a:cs typeface="Times New Roman" pitchFamily="18" charset="0"/>
              </a:rPr>
              <a:t>ком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имобилизациј</a:t>
            </a:r>
            <a:r>
              <a:rPr lang="sr-Cyrl-CS" sz="2600" dirty="0" smtClean="0">
                <a:latin typeface="Calibri" pitchFamily="34" charset="0"/>
                <a:cs typeface="Times New Roman" pitchFamily="18" charset="0"/>
              </a:rPr>
              <a:t>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мишићи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 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пропадају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 1,5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до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3,0%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дневно</a:t>
            </a:r>
            <a:r>
              <a:rPr lang="sr-Cyrl-CS" sz="2600" dirty="0" smtClean="0">
                <a:latin typeface="Calibri" pitchFamily="34" charset="0"/>
                <a:cs typeface="Times New Roman" pitchFamily="18" charset="0"/>
              </a:rPr>
              <a:t>/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10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до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20%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недељно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.</a:t>
            </a:r>
            <a:endParaRPr lang="sr-Cyrl-CS" sz="2600" dirty="0" smtClean="0">
              <a:latin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defRPr/>
            </a:pP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време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потребно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Times New Roman" pitchFamily="18" charset="0"/>
              </a:rPr>
              <a:t>д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а </a:t>
            </a:r>
            <a:r>
              <a:rPr lang="sr-Cyrl-CS" sz="2600" dirty="0" smtClean="0">
                <a:latin typeface="Calibri" pitchFamily="34" charset="0"/>
                <a:cs typeface="Times New Roman" pitchFamily="18" charset="0"/>
              </a:rPr>
              <a:t>поново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ојача</a:t>
            </a:r>
            <a:r>
              <a:rPr lang="sr-Cyrl-CS" sz="2600" dirty="0" smtClean="0">
                <a:latin typeface="Calibri" pitchFamily="34" charset="0"/>
                <a:cs typeface="Times New Roman" pitchFamily="18" charset="0"/>
              </a:rPr>
              <a:t>мо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ослабљене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мишиће</a:t>
            </a:r>
            <a:r>
              <a:rPr lang="sr-Cyrl-CS" sz="2600" dirty="0" smtClean="0">
                <a:latin typeface="Calibri" pitchFamily="34" charset="0"/>
                <a:cs typeface="Times New Roman" pitchFamily="18" charset="0"/>
              </a:rPr>
              <a:t>,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Times New Roman" pitchFamily="18" charset="0"/>
              </a:rPr>
              <a:t>је</a:t>
            </a:r>
            <a:r>
              <a:rPr lang="en-US" sz="26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sz="26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2-4 пута</a:t>
            </a:r>
            <a:r>
              <a:rPr lang="en-US" sz="26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дуже</a:t>
            </a:r>
            <a:r>
              <a:rPr lang="en-US" sz="26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од</a:t>
            </a:r>
            <a:r>
              <a:rPr lang="en-US" sz="26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sr-Cyrl-CS" sz="26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периода инактивитета</a:t>
            </a:r>
            <a:endParaRPr lang="en-US" sz="2600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976563" y="324643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sr-Cyrl-CS">
              <a:solidFill>
                <a:schemeClr val="tx2"/>
              </a:solidFill>
            </a:endParaRPr>
          </a:p>
          <a:p>
            <a:pPr>
              <a:defRPr/>
            </a:pPr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x-none" b="1" u="sng" dirty="0" smtClean="0"/>
              <a:t>Вежбе истезања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00240"/>
            <a:ext cx="3245253" cy="215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857364"/>
            <a:ext cx="2987635" cy="233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785926"/>
            <a:ext cx="257175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286256"/>
            <a:ext cx="2581275" cy="235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214818"/>
            <a:ext cx="3213000" cy="238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x-none" b="1" u="sng" dirty="0" smtClean="0"/>
              <a:t>Вежбе јачања</a:t>
            </a:r>
          </a:p>
          <a:p>
            <a:r>
              <a:rPr lang="x-none" sz="2600" dirty="0" smtClean="0"/>
              <a:t>Смањењем компресије зглобова, обезбеђењем тродимензионалног отпора, смањењем осећаја бола, вежбе јачања у води су идеалне за почетак програма рехабилитације</a:t>
            </a:r>
          </a:p>
          <a:p>
            <a:r>
              <a:rPr lang="x-none" sz="2600" dirty="0" smtClean="0"/>
              <a:t>Механички или мануелни отпор</a:t>
            </a:r>
          </a:p>
          <a:p>
            <a:r>
              <a:rPr lang="x-none" sz="2600" dirty="0" smtClean="0"/>
              <a:t>Код мануелног отпора, терапеут фиксира </a:t>
            </a:r>
            <a:r>
              <a:rPr lang="x-none" sz="2600" smtClean="0"/>
              <a:t>дистални сегмент</a:t>
            </a:r>
            <a:r>
              <a:rPr lang="sr-Cyrl-CS" sz="2600" dirty="0" smtClean="0"/>
              <a:t>,</a:t>
            </a:r>
            <a:r>
              <a:rPr lang="x-none" sz="2600" smtClean="0"/>
              <a:t> </a:t>
            </a:r>
            <a:r>
              <a:rPr lang="x-none" sz="2600" dirty="0" smtClean="0"/>
              <a:t>а пацијентово тело се помера </a:t>
            </a:r>
            <a:r>
              <a:rPr lang="x-none" sz="2600" smtClean="0"/>
              <a:t>ка  дисталног</a:t>
            </a:r>
            <a:r>
              <a:rPr lang="sr-Cyrl-CS" sz="2600" dirty="0" smtClean="0"/>
              <a:t>м </a:t>
            </a:r>
            <a:r>
              <a:rPr lang="x-none" sz="2600" smtClean="0"/>
              <a:t>сегмент</a:t>
            </a:r>
            <a:r>
              <a:rPr lang="sr-Cyrl-CS" sz="2600" dirty="0" smtClean="0"/>
              <a:t>у</a:t>
            </a:r>
            <a:r>
              <a:rPr lang="x-none" sz="2600" smtClean="0"/>
              <a:t>  </a:t>
            </a:r>
            <a:r>
              <a:rPr lang="x-none" sz="2600" dirty="0" smtClean="0"/>
              <a:t>за доње екстремитете, од код вежби за горње)</a:t>
            </a:r>
          </a:p>
          <a:p>
            <a:r>
              <a:rPr lang="x-none" sz="2600" dirty="0" smtClean="0"/>
              <a:t>Пацијентово </a:t>
            </a:r>
            <a:r>
              <a:rPr lang="x-none" sz="2600" dirty="0" smtClean="0">
                <a:solidFill>
                  <a:srgbClr val="FF0000"/>
                </a:solidFill>
              </a:rPr>
              <a:t>кретање кроз воду ствара отпор</a:t>
            </a:r>
            <a:r>
              <a:rPr lang="x-none" sz="2600" dirty="0" smtClean="0"/>
              <a:t>, не терапеут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u="sng" dirty="0" smtClean="0"/>
              <a:t>Вежбе јачања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27908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908720"/>
            <a:ext cx="46863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636912"/>
            <a:ext cx="25908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708920"/>
            <a:ext cx="26765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u="sng" dirty="0" smtClean="0"/>
              <a:t>Вежбе јачања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492896"/>
            <a:ext cx="6212769" cy="357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x-none" b="1" dirty="0" smtClean="0"/>
              <a:t>Вежбе јачања против отпора воде</a:t>
            </a:r>
          </a:p>
          <a:p>
            <a:r>
              <a:rPr lang="x-none" sz="2400" dirty="0" smtClean="0"/>
              <a:t>Положаји: стојећи, лежећи (супинирани, пронирани, бочни), седећи, клечећи</a:t>
            </a:r>
          </a:p>
          <a:p>
            <a:r>
              <a:rPr lang="x-none" sz="2400" dirty="0" smtClean="0"/>
              <a:t>Од позиционирања зависи да ли ће потисак помагати или отежавати покрет</a:t>
            </a:r>
          </a:p>
          <a:p>
            <a:r>
              <a:rPr lang="x-none" sz="2400" dirty="0" smtClean="0"/>
              <a:t>Отпор зависи од брзине покрета </a:t>
            </a:r>
          </a:p>
          <a:p>
            <a:r>
              <a:rPr lang="x-none" sz="2400" dirty="0" smtClean="0"/>
              <a:t>Извођење вежби као на сувом</a:t>
            </a:r>
          </a:p>
          <a:p>
            <a:endParaRPr lang="x-none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solidFill>
                  <a:srgbClr val="FF0000"/>
                </a:solidFill>
              </a:rPr>
              <a:t>Хидрокинезитерапија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x-none" b="1" u="sng" dirty="0" smtClean="0"/>
              <a:t>Вежбе јачања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43100"/>
            <a:ext cx="5724525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9080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</a:rPr>
              <a:t>Физиолошки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ефекти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кинезитерапије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915400" cy="4987925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КВС</a:t>
            </a:r>
            <a:r>
              <a:rPr lang="sr-Latn-CS" dirty="0" smtClean="0">
                <a:latin typeface="Calibri" pitchFamily="34" charset="0"/>
              </a:rPr>
              <a:t>:10-20 </a:t>
            </a:r>
            <a:r>
              <a:rPr lang="sr-Cyrl-CS" dirty="0" smtClean="0">
                <a:latin typeface="Calibri" pitchFamily="34" charset="0"/>
              </a:rPr>
              <a:t>пута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већи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локални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проток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Calibri" pitchFamily="34" charset="0"/>
              </a:rPr>
              <a:t>		    15-25% </a:t>
            </a:r>
            <a:r>
              <a:rPr lang="sr-Cyrl-CS" dirty="0" smtClean="0">
                <a:latin typeface="Calibri" pitchFamily="34" charset="0"/>
              </a:rPr>
              <a:t>МВ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срца</a:t>
            </a:r>
            <a:r>
              <a:rPr lang="en-US" dirty="0" smtClean="0">
                <a:latin typeface="Calibri" pitchFamily="34" charset="0"/>
              </a:rPr>
              <a:t>...</a:t>
            </a:r>
            <a:r>
              <a:rPr lang="sr-Latn-CS" dirty="0" smtClean="0">
                <a:latin typeface="Calibri" pitchFamily="34" charset="0"/>
              </a:rPr>
              <a:t>75% </a:t>
            </a:r>
            <a:r>
              <a:rPr lang="sr-Cyrl-CS" dirty="0" smtClean="0">
                <a:latin typeface="Calibri" pitchFamily="34" charset="0"/>
              </a:rPr>
              <a:t>МВ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Calibri" pitchFamily="34" charset="0"/>
              </a:rPr>
              <a:t>		    “</a:t>
            </a:r>
            <a:r>
              <a:rPr lang="sr-Cyrl-CS" dirty="0" smtClean="0">
                <a:latin typeface="Calibri" pitchFamily="34" charset="0"/>
              </a:rPr>
              <a:t>кисеоничко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осиромашење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крви</a:t>
            </a:r>
            <a:r>
              <a:rPr lang="sr-Latn-CS" dirty="0" smtClean="0">
                <a:latin typeface="Calibri" pitchFamily="34" charset="0"/>
              </a:rPr>
              <a:t>”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Calibri" pitchFamily="34" charset="0"/>
              </a:rPr>
              <a:t>		     </a:t>
            </a:r>
            <a:r>
              <a:rPr lang="sr-Cyrl-CS" dirty="0" smtClean="0">
                <a:latin typeface="Calibri" pitchFamily="34" charset="0"/>
              </a:rPr>
              <a:t>повећање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срчане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фреквенције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УВ</a:t>
            </a:r>
            <a:r>
              <a:rPr lang="sr-Latn-CS" dirty="0" smtClean="0">
                <a:latin typeface="Calibri" pitchFamily="34" charset="0"/>
              </a:rPr>
              <a:t> (2-3 x)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dirty="0" smtClean="0">
                <a:latin typeface="Calibri" pitchFamily="34" charset="0"/>
              </a:rPr>
              <a:t>		     </a:t>
            </a:r>
            <a:r>
              <a:rPr lang="sr-Cyrl-CS" dirty="0" smtClean="0">
                <a:latin typeface="Calibri" pitchFamily="34" charset="0"/>
              </a:rPr>
              <a:t>повећање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пулса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ТА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РС</a:t>
            </a:r>
            <a:r>
              <a:rPr lang="sr-Latn-CS" dirty="0" smtClean="0">
                <a:latin typeface="Calibri" pitchFamily="34" charset="0"/>
              </a:rPr>
              <a:t>: 7-8 </a:t>
            </a:r>
            <a:r>
              <a:rPr lang="sr-Cyrl-CS" dirty="0" smtClean="0">
                <a:latin typeface="Calibri" pitchFamily="34" charset="0"/>
              </a:rPr>
              <a:t>л</a:t>
            </a:r>
            <a:r>
              <a:rPr lang="en-US" dirty="0" smtClean="0">
                <a:latin typeface="Calibri" pitchFamily="34" charset="0"/>
              </a:rPr>
              <a:t>....</a:t>
            </a:r>
            <a:r>
              <a:rPr lang="sr-Latn-CS" dirty="0" smtClean="0">
                <a:latin typeface="Calibri" pitchFamily="34" charset="0"/>
              </a:rPr>
              <a:t>30-40 </a:t>
            </a:r>
            <a:r>
              <a:rPr lang="sr-Cyrl-CS" dirty="0" smtClean="0">
                <a:latin typeface="Calibri" pitchFamily="34" charset="0"/>
              </a:rPr>
              <a:t>л</a:t>
            </a:r>
            <a:r>
              <a:rPr lang="sr-Latn-CS" dirty="0" smtClean="0">
                <a:latin typeface="Calibri" pitchFamily="34" charset="0"/>
              </a:rPr>
              <a:t>/</a:t>
            </a:r>
            <a:r>
              <a:rPr lang="sr-Cyrl-CS" dirty="0" smtClean="0">
                <a:latin typeface="Calibri" pitchFamily="34" charset="0"/>
              </a:rPr>
              <a:t>мин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ваздуха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ДС</a:t>
            </a:r>
            <a:r>
              <a:rPr lang="sr-Latn-CS" dirty="0" smtClean="0">
                <a:latin typeface="Calibri" pitchFamily="34" charset="0"/>
              </a:rPr>
              <a:t>: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перисталтика,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секреција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желудачне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киселине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 smtClean="0">
                <a:latin typeface="Calibri" pitchFamily="34" charset="0"/>
              </a:rPr>
              <a:t>метаболизам</a:t>
            </a:r>
            <a:r>
              <a:rPr lang="sr-Latn-CS" dirty="0" smtClean="0">
                <a:latin typeface="Calibri" pitchFamily="34" charset="0"/>
              </a:rPr>
              <a:t>: </a:t>
            </a:r>
            <a:r>
              <a:rPr lang="sr-Cyrl-CS" dirty="0" smtClean="0">
                <a:latin typeface="Calibri" pitchFamily="34" charset="0"/>
              </a:rPr>
              <a:t>воде</a:t>
            </a:r>
            <a:r>
              <a:rPr lang="sr-Latn-CS" dirty="0" smtClean="0">
                <a:latin typeface="Calibri" pitchFamily="34" charset="0"/>
              </a:rPr>
              <a:t>, </a:t>
            </a:r>
            <a:r>
              <a:rPr lang="sr-Cyrl-CS" dirty="0" smtClean="0">
                <a:latin typeface="Calibri" pitchFamily="34" charset="0"/>
              </a:rPr>
              <a:t>електролита</a:t>
            </a:r>
            <a:r>
              <a:rPr lang="sr-Latn-CS" dirty="0" smtClean="0">
                <a:latin typeface="Calibri" pitchFamily="34" charset="0"/>
              </a:rPr>
              <a:t>, </a:t>
            </a:r>
            <a:r>
              <a:rPr lang="sr-Cyrl-CS" dirty="0" smtClean="0">
                <a:latin typeface="Calibri" pitchFamily="34" charset="0"/>
              </a:rPr>
              <a:t>терморегулација</a:t>
            </a:r>
            <a:r>
              <a:rPr lang="sr-Latn-CS" dirty="0" smtClean="0">
                <a:latin typeface="Calibri" pitchFamily="34" charset="0"/>
              </a:rPr>
              <a:t>, </a:t>
            </a:r>
            <a:r>
              <a:rPr lang="sr-Cyrl-CS" dirty="0" smtClean="0">
                <a:latin typeface="Calibri" pitchFamily="34" charset="0"/>
              </a:rPr>
              <a:t>ацидоза</a:t>
            </a:r>
            <a:r>
              <a:rPr lang="sr-Latn-CS" dirty="0" smtClean="0">
                <a:latin typeface="Calibri" pitchFamily="34" charset="0"/>
              </a:rPr>
              <a:t>, </a:t>
            </a:r>
            <a:r>
              <a:rPr lang="sr-Cyrl-CS" dirty="0" smtClean="0">
                <a:latin typeface="Calibri" pitchFamily="34" charset="0"/>
              </a:rPr>
              <a:t>сагоревање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масти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и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шећера..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4495800" y="2438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2209800" y="4572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</a:rPr>
              <a:t>Терапеутске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вежбе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Latn-CS" dirty="0" smtClean="0">
                <a:latin typeface="Times New Roman" pitchFamily="18" charset="0"/>
              </a:rPr>
              <a:t>	</a:t>
            </a: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</a:rPr>
              <a:t>пасивне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вежбе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</a:rPr>
              <a:t>активне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вежбе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dirty="0" smtClean="0">
                <a:latin typeface="Calibri" pitchFamily="34" charset="0"/>
              </a:rPr>
              <a:t>		- </a:t>
            </a:r>
            <a:r>
              <a:rPr lang="sr-Cyrl-CS" dirty="0" smtClean="0">
                <a:latin typeface="Calibri" pitchFamily="34" charset="0"/>
              </a:rPr>
              <a:t>активно</a:t>
            </a:r>
            <a:r>
              <a:rPr lang="sr-Latn-CS" dirty="0" smtClean="0">
                <a:latin typeface="Calibri" pitchFamily="34" charset="0"/>
              </a:rPr>
              <a:t>-</a:t>
            </a:r>
            <a:r>
              <a:rPr lang="sr-Cyrl-CS" dirty="0" smtClean="0">
                <a:latin typeface="Calibri" pitchFamily="34" charset="0"/>
              </a:rPr>
              <a:t>потпомогнуте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dirty="0" smtClean="0">
                <a:latin typeface="Calibri" pitchFamily="34" charset="0"/>
              </a:rPr>
              <a:t>		- </a:t>
            </a:r>
            <a:r>
              <a:rPr lang="sr-Cyrl-CS" dirty="0" smtClean="0">
                <a:latin typeface="Calibri" pitchFamily="34" charset="0"/>
              </a:rPr>
              <a:t>активне</a:t>
            </a:r>
            <a:endParaRPr lang="sr-Latn-C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dirty="0" smtClean="0">
                <a:latin typeface="Calibri" pitchFamily="34" charset="0"/>
              </a:rPr>
              <a:t>		- </a:t>
            </a:r>
            <a:r>
              <a:rPr lang="sr-Cyrl-CS" dirty="0" smtClean="0">
                <a:latin typeface="Calibri" pitchFamily="34" charset="0"/>
              </a:rPr>
              <a:t>активне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са</a:t>
            </a:r>
            <a:r>
              <a:rPr lang="sr-Latn-CS" dirty="0" smtClean="0">
                <a:latin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</a:rPr>
              <a:t>отперећењем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022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Циљеви терапеутских вежби</a:t>
            </a:r>
            <a:endParaRPr lang="en-US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855788"/>
            <a:ext cx="7931150" cy="452596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Одржање или повећање:</a:t>
            </a: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Обима покрета у зглобу</a:t>
            </a: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Трофике</a:t>
            </a: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Снаге мишића</a:t>
            </a: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Кординације покрета</a:t>
            </a: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Брзине покрета</a:t>
            </a: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Локалне и опште издржљивости</a:t>
            </a:r>
            <a:endParaRPr lang="sr-Latn-CS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Аутоматизације</a:t>
            </a:r>
          </a:p>
          <a:p>
            <a:pPr eaLnBrk="1" hangingPunct="1">
              <a:defRPr/>
            </a:pPr>
            <a:r>
              <a:rPr lang="sr-Cyrl-CS" dirty="0" smtClean="0">
                <a:latin typeface="Calibri" pitchFamily="34" charset="0"/>
                <a:cs typeface="Times New Roman" pitchFamily="18" charset="0"/>
              </a:rPr>
              <a:t>Опште кондиције..</a:t>
            </a:r>
            <a:endParaRPr lang="sr-Latn-CS" dirty="0" smtClean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868362"/>
          </a:xfrm>
        </p:spPr>
        <p:txBody>
          <a:bodyPr>
            <a:normAutofit/>
          </a:bodyPr>
          <a:lstStyle/>
          <a:p>
            <a:r>
              <a:rPr lang="hr-HR" sz="3200" b="1" dirty="0" smtClean="0">
                <a:solidFill>
                  <a:srgbClr val="006600"/>
                </a:solidFill>
                <a:latin typeface="Georgia" pitchFamily="18" charset="0"/>
              </a:rPr>
              <a:t>Terapijske vežbe</a:t>
            </a:r>
            <a:endParaRPr lang="en-US" sz="3200" dirty="0">
              <a:solidFill>
                <a:srgbClr val="00660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5334000"/>
          </a:xfrm>
        </p:spPr>
        <p:txBody>
          <a:bodyPr>
            <a:normAutofit fontScale="85000" lnSpcReduction="20000"/>
          </a:bodyPr>
          <a:lstStyle/>
          <a:p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Terapijske vežbe</a:t>
            </a:r>
            <a:r>
              <a:rPr lang="hr-HR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predstavljaju jednu od najvažnijih mera</a:t>
            </a:r>
          </a:p>
          <a:p>
            <a:r>
              <a:rPr lang="hr-HR" b="1" u="sng" dirty="0" smtClean="0">
                <a:solidFill>
                  <a:srgbClr val="002060"/>
                </a:solidFill>
                <a:latin typeface="Georgia" pitchFamily="18" charset="0"/>
              </a:rPr>
              <a:t>Sprovode se individualno i imaju za cilj: </a:t>
            </a:r>
          </a:p>
          <a:p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- Smanjenje oštećenja i očuvanja funkcije,  </a:t>
            </a:r>
          </a:p>
          <a:p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- Smanjenje bola,  </a:t>
            </a:r>
          </a:p>
          <a:p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- Povećanje obima pokreta i snage, normalizaciju hoda i olakšano obavljanje svakodnevnih aktivnosti; </a:t>
            </a:r>
          </a:p>
          <a:p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- Zaštitu OA zgloba od daljeg oštećenja smanjenjem stresa zgloba, smanjenjem opterećenja zgloba i poboljšanjem biomehanike; </a:t>
            </a:r>
          </a:p>
          <a:p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Prevenciju slabosti i lošeg zdravlja usled inaktiviteta povećanjem svakodnevne fizičke aktivnosti i poboljšanjem fizičkog izgleda.</a:t>
            </a:r>
            <a:endParaRPr lang="en-US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792162"/>
          </a:xfrm>
        </p:spPr>
        <p:txBody>
          <a:bodyPr>
            <a:normAutofit/>
          </a:bodyPr>
          <a:lstStyle/>
          <a:p>
            <a:r>
              <a:rPr lang="sr-Latn-CS" sz="3200" b="1" dirty="0" smtClean="0">
                <a:solidFill>
                  <a:srgbClr val="006600"/>
                </a:solidFill>
                <a:latin typeface="Georgia" pitchFamily="18" charset="0"/>
              </a:rPr>
              <a:t>Terapija osteoartritisa</a:t>
            </a:r>
            <a:endParaRPr lang="en-US" sz="3200" dirty="0">
              <a:solidFill>
                <a:srgbClr val="00660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5334000"/>
          </a:xfrm>
        </p:spPr>
        <p:txBody>
          <a:bodyPr>
            <a:normAutofit fontScale="85000" lnSpcReduction="20000"/>
          </a:bodyPr>
          <a:lstStyle/>
          <a:p>
            <a:r>
              <a:rPr lang="hr-HR" b="1" i="1" dirty="0" smtClean="0">
                <a:solidFill>
                  <a:srgbClr val="002060"/>
                </a:solidFill>
                <a:latin typeface="Georgia" pitchFamily="18" charset="0"/>
              </a:rPr>
              <a:t>Vežbe nisu dozvoljene kod akutno inflamiranog zgloba sa otokom</a:t>
            </a:r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. </a:t>
            </a:r>
          </a:p>
          <a:p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Izbor načina vežbanja, trajanje, učestanost i intenzitet vežbi su od velikog značaja za uspeh terapije.</a:t>
            </a:r>
          </a:p>
          <a:p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U okviru </a:t>
            </a:r>
            <a:r>
              <a:rPr lang="hr-HR" b="1" dirty="0" smtClean="0">
                <a:solidFill>
                  <a:srgbClr val="002060"/>
                </a:solidFill>
                <a:latin typeface="Georgia" pitchFamily="18" charset="0"/>
              </a:rPr>
              <a:t>kineziterapije primenjuju se: </a:t>
            </a:r>
            <a:endParaRPr lang="en-US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hr-HR" b="1" i="1" dirty="0" smtClean="0">
                <a:solidFill>
                  <a:srgbClr val="002060"/>
                </a:solidFill>
                <a:latin typeface="Georgia" pitchFamily="18" charset="0"/>
              </a:rPr>
              <a:t>-</a:t>
            </a:r>
            <a:r>
              <a:rPr lang="hr-HR" b="1" dirty="0" smtClean="0">
                <a:solidFill>
                  <a:srgbClr val="002060"/>
                </a:solidFill>
                <a:latin typeface="Georgia" pitchFamily="18" charset="0"/>
              </a:rPr>
              <a:t>Vežbe za očuvanje i povećanje obima pokreta</a:t>
            </a:r>
            <a:r>
              <a:rPr lang="hr-HR" i="1" dirty="0" smtClean="0">
                <a:solidFill>
                  <a:srgbClr val="002060"/>
                </a:solidFill>
                <a:latin typeface="Georgia" pitchFamily="18" charset="0"/>
              </a:rPr>
              <a:t>- </a:t>
            </a:r>
            <a:r>
              <a:rPr lang="hr-HR" b="1" i="1" dirty="0" smtClean="0">
                <a:solidFill>
                  <a:srgbClr val="002060"/>
                </a:solidFill>
                <a:latin typeface="Georgia" pitchFamily="18" charset="0"/>
              </a:rPr>
              <a:t>Aktivne i aktivno potpomognute vežbe </a:t>
            </a:r>
            <a:r>
              <a:rPr lang="hr-HR" dirty="0" smtClean="0">
                <a:solidFill>
                  <a:srgbClr val="002060"/>
                </a:solidFill>
                <a:latin typeface="Georgia" pitchFamily="18" charset="0"/>
              </a:rPr>
              <a:t>se primenjuju u cilju uklanjanja ukočenosti, povećanja ili očuvanja pokretljivosti u zglobu i povećanja dužine i elastičnosti mišića i periartikularnih tkiva. </a:t>
            </a:r>
          </a:p>
          <a:p>
            <a:r>
              <a:rPr lang="hr-HR" i="1" dirty="0" smtClean="0">
                <a:solidFill>
                  <a:srgbClr val="002060"/>
                </a:solidFill>
                <a:latin typeface="Georgia" pitchFamily="18" charset="0"/>
              </a:rPr>
              <a:t>U toku inflamacije u zglobu, pokretljivost zgloba treba održavati izvođenjem, najmanje jednom dnevno, kompletnog punog pokreta.</a:t>
            </a:r>
            <a:endParaRPr lang="en-US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1365</Words>
  <Application>Microsoft Office PowerPoint</Application>
  <PresentationFormat>On-screen Show (4:3)</PresentationFormat>
  <Paragraphs>269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Kинезитерапија</vt:lpstr>
      <vt:lpstr>Кинезитерапија - дефиниција</vt:lpstr>
      <vt:lpstr>Slide 3</vt:lpstr>
      <vt:lpstr>Мировање и мишићна снага</vt:lpstr>
      <vt:lpstr>Физиолошки ефекти кинезитерапије</vt:lpstr>
      <vt:lpstr>Терапеутске вежбе</vt:lpstr>
      <vt:lpstr>Циљеви терапеутских вежби</vt:lpstr>
      <vt:lpstr>Terapijske vežbe</vt:lpstr>
      <vt:lpstr>Terapija osteoartritisa</vt:lpstr>
      <vt:lpstr>1. Пасивне вежбе</vt:lpstr>
      <vt:lpstr>2.1 Активно-потпомогнуте вежбе</vt:lpstr>
      <vt:lpstr>2.2.Активне вежбе</vt:lpstr>
      <vt:lpstr>2.3.Активне вежбе са оптерећењем</vt:lpstr>
      <vt:lpstr>Дозирање кинезитерпије</vt:lpstr>
      <vt:lpstr>Савремене методе</vt:lpstr>
      <vt:lpstr>ПНФ</vt:lpstr>
      <vt:lpstr>Проприоцептивна неуромускуларна фацилитација</vt:lpstr>
      <vt:lpstr>Фасилитациони модели покрета </vt:lpstr>
      <vt:lpstr>Базични неурофизиолошки принципи - Шерингтон</vt:lpstr>
      <vt:lpstr>Елементи ПНФ технике</vt:lpstr>
      <vt:lpstr>Технике извођења </vt:lpstr>
      <vt:lpstr>Ритмичка стабилизација</vt:lpstr>
      <vt:lpstr>Fl-ad-Rint/Ext-abd-Rext</vt:lpstr>
      <vt:lpstr>Преусмеравање антагониста</vt:lpstr>
      <vt:lpstr>Контраиндикације за ПНФ</vt:lpstr>
      <vt:lpstr>Плиометрија</vt:lpstr>
      <vt:lpstr>Plyo=porast, metric=merenje</vt:lpstr>
      <vt:lpstr>Хидрокинезитерапија</vt:lpstr>
      <vt:lpstr>Slide 29</vt:lpstr>
      <vt:lpstr>Хидрокинезитерапија</vt:lpstr>
      <vt:lpstr>Хидрокинезитерапија</vt:lpstr>
      <vt:lpstr>Хидрокинезитерапија</vt:lpstr>
      <vt:lpstr>Хидрокинезитерапија</vt:lpstr>
      <vt:lpstr>Хидрокинезитерапија</vt:lpstr>
      <vt:lpstr>Хидрокинезитерапија</vt:lpstr>
      <vt:lpstr>Хидрокинезитерапија</vt:lpstr>
      <vt:lpstr>Хидрокинезитерапија</vt:lpstr>
      <vt:lpstr>Slide 38</vt:lpstr>
      <vt:lpstr>Хидрокинезитерапија</vt:lpstr>
      <vt:lpstr>Хидрокинезитерапија</vt:lpstr>
      <vt:lpstr>Хидрокинезитерапија</vt:lpstr>
      <vt:lpstr>Хидрокинезитерапија</vt:lpstr>
      <vt:lpstr>Хидрокинезитерапија</vt:lpstr>
      <vt:lpstr>Хидрокинезитерапија</vt:lpstr>
      <vt:lpstr>Хидрокинезитерапија</vt:lpstr>
    </vt:vector>
  </TitlesOfParts>
  <Company>MEDF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Dusica Djordjevic</dc:creator>
  <cp:lastModifiedBy>Info</cp:lastModifiedBy>
  <cp:revision>80</cp:revision>
  <dcterms:created xsi:type="dcterms:W3CDTF">2013-03-10T14:49:04Z</dcterms:created>
  <dcterms:modified xsi:type="dcterms:W3CDTF">2019-12-21T15:54:14Z</dcterms:modified>
</cp:coreProperties>
</file>